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sldIdLst>
    <p:sldId id="256" r:id="rId5"/>
    <p:sldId id="266" r:id="rId6"/>
    <p:sldId id="278" r:id="rId7"/>
    <p:sldId id="262" r:id="rId8"/>
    <p:sldId id="275" r:id="rId9"/>
    <p:sldId id="276" r:id="rId10"/>
    <p:sldId id="277" r:id="rId11"/>
    <p:sldId id="267" r:id="rId12"/>
    <p:sldId id="259" r:id="rId13"/>
    <p:sldId id="271" r:id="rId14"/>
    <p:sldId id="273" r:id="rId15"/>
    <p:sldId id="274"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8" autoAdjust="0"/>
  </p:normalViewPr>
  <p:slideViewPr>
    <p:cSldViewPr snapToGrid="0">
      <p:cViewPr varScale="1">
        <p:scale>
          <a:sx n="79" d="100"/>
          <a:sy n="79" d="100"/>
        </p:scale>
        <p:origin x="86"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4740C-97CE-459E-A9F4-188BE9C711F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CA"/>
        </a:p>
      </dgm:t>
    </dgm:pt>
    <dgm:pt modelId="{759CD68F-F7DE-479D-A395-A8D3876E0223}">
      <dgm:prSet phldrT="[Text]" custT="1"/>
      <dgm:spPr/>
      <dgm:t>
        <a:bodyPr/>
        <a:lstStyle/>
        <a:p>
          <a:pPr algn="ctr"/>
          <a:r>
            <a:rPr lang="en-CA" sz="3600" dirty="0"/>
            <a:t>SWOT</a:t>
          </a:r>
          <a:endParaRPr lang="en-CA" sz="4500" dirty="0"/>
        </a:p>
      </dgm:t>
    </dgm:pt>
    <dgm:pt modelId="{B3E9B913-CAC0-472B-A070-D096CB571321}" type="parTrans" cxnId="{9C4C2C67-3B04-42E0-8F52-BE797E30FC57}">
      <dgm:prSet/>
      <dgm:spPr/>
      <dgm:t>
        <a:bodyPr/>
        <a:lstStyle/>
        <a:p>
          <a:pPr algn="ctr"/>
          <a:endParaRPr lang="en-CA"/>
        </a:p>
      </dgm:t>
    </dgm:pt>
    <dgm:pt modelId="{1026B287-83A5-43F8-B550-1B4934E67228}" type="sibTrans" cxnId="{9C4C2C67-3B04-42E0-8F52-BE797E30FC57}">
      <dgm:prSet/>
      <dgm:spPr/>
      <dgm:t>
        <a:bodyPr/>
        <a:lstStyle/>
        <a:p>
          <a:pPr algn="ctr"/>
          <a:endParaRPr lang="en-CA"/>
        </a:p>
      </dgm:t>
    </dgm:pt>
    <dgm:pt modelId="{8B86CA21-2301-4C9F-BD2B-8699B6CEA403}">
      <dgm:prSet phldrT="[Text]" custT="1"/>
      <dgm:spPr/>
      <dgm:t>
        <a:bodyPr/>
        <a:lstStyle/>
        <a:p>
          <a:pPr algn="ctr">
            <a:buNone/>
          </a:pPr>
          <a:r>
            <a:rPr lang="en-CA" sz="2000" b="1" dirty="0"/>
            <a:t>Strengths</a:t>
          </a:r>
        </a:p>
        <a:p>
          <a:pPr algn="just">
            <a:buFont typeface="Arial" panose="020B0604020202020204" pitchFamily="34" charset="0"/>
            <a:buChar char="•"/>
          </a:pPr>
          <a:r>
            <a:rPr lang="en-CA" sz="1800" b="0" i="0" dirty="0"/>
            <a:t>- Highly secure phones.</a:t>
          </a:r>
        </a:p>
        <a:p>
          <a:pPr algn="just">
            <a:buFont typeface="Arial" panose="020B0604020202020204" pitchFamily="34" charset="0"/>
            <a:buChar char="•"/>
          </a:pPr>
          <a:r>
            <a:rPr lang="en-US" sz="1800" b="0" i="0" dirty="0"/>
            <a:t>- Secured Encrypted Mailing hence used by FBI, CIA, White house, Banks </a:t>
          </a:r>
        </a:p>
        <a:p>
          <a:pPr algn="just">
            <a:buFont typeface="Arial" panose="020B0604020202020204" pitchFamily="34" charset="0"/>
            <a:buChar char="•"/>
          </a:pPr>
          <a:r>
            <a:rPr lang="en-CA" sz="1800" b="0" i="0" dirty="0"/>
            <a:t>- Strong brand loyalty</a:t>
          </a:r>
          <a:endParaRPr lang="en-CA" sz="1800" b="1" dirty="0"/>
        </a:p>
      </dgm:t>
    </dgm:pt>
    <dgm:pt modelId="{2A7CAE69-6777-4112-AE1D-36D11C44D440}" type="parTrans" cxnId="{0297F45B-21DC-4E41-B283-8A44333E202A}">
      <dgm:prSet/>
      <dgm:spPr/>
      <dgm:t>
        <a:bodyPr/>
        <a:lstStyle/>
        <a:p>
          <a:pPr algn="ctr"/>
          <a:endParaRPr lang="en-CA"/>
        </a:p>
      </dgm:t>
    </dgm:pt>
    <dgm:pt modelId="{49F9F44A-004F-4B8A-ABD1-630FFB935E73}" type="sibTrans" cxnId="{0297F45B-21DC-4E41-B283-8A44333E202A}">
      <dgm:prSet/>
      <dgm:spPr/>
      <dgm:t>
        <a:bodyPr/>
        <a:lstStyle/>
        <a:p>
          <a:pPr algn="ctr"/>
          <a:endParaRPr lang="en-CA"/>
        </a:p>
      </dgm:t>
    </dgm:pt>
    <dgm:pt modelId="{07143080-0EF8-47B8-AE9A-9A102C7D5D56}">
      <dgm:prSet phldrT="[Text]" custT="1"/>
      <dgm:spPr/>
      <dgm:t>
        <a:bodyPr/>
        <a:lstStyle/>
        <a:p>
          <a:pPr algn="ctr"/>
          <a:r>
            <a:rPr lang="en-CA" sz="2000" b="1" dirty="0"/>
            <a:t>Weakness</a:t>
          </a:r>
        </a:p>
        <a:p>
          <a:pPr algn="l"/>
          <a:r>
            <a:rPr lang="en-US" sz="1800" b="0" i="0" dirty="0"/>
            <a:t>- Inability to market the brand</a:t>
          </a:r>
        </a:p>
        <a:p>
          <a:pPr algn="l">
            <a:buFont typeface="+mj-lt"/>
            <a:buAutoNum type="arabicPeriod"/>
          </a:pPr>
          <a:r>
            <a:rPr lang="en-US" sz="1800" b="0" i="0" dirty="0"/>
            <a:t>- Highly dependent on government and corporate contracts</a:t>
          </a:r>
        </a:p>
        <a:p>
          <a:pPr algn="l">
            <a:buFont typeface="+mj-lt"/>
            <a:buAutoNum type="arabicPeriod"/>
          </a:pPr>
          <a:r>
            <a:rPr lang="en-US" sz="1800" b="0" i="0" dirty="0"/>
            <a:t>- Poor presence in the IoT market &amp; other advance tech products.</a:t>
          </a:r>
          <a:endParaRPr lang="en-CA" sz="1800" b="1" dirty="0"/>
        </a:p>
      </dgm:t>
    </dgm:pt>
    <dgm:pt modelId="{969D737E-B133-4864-AB22-D4D38CBEDC47}" type="parTrans" cxnId="{60E63D36-0E6F-4B87-A8A5-F60E0D5070A2}">
      <dgm:prSet/>
      <dgm:spPr/>
      <dgm:t>
        <a:bodyPr/>
        <a:lstStyle/>
        <a:p>
          <a:pPr algn="ctr"/>
          <a:endParaRPr lang="en-CA"/>
        </a:p>
      </dgm:t>
    </dgm:pt>
    <dgm:pt modelId="{7423B004-552C-434C-B829-4CEAAA70E98F}" type="sibTrans" cxnId="{60E63D36-0E6F-4B87-A8A5-F60E0D5070A2}">
      <dgm:prSet/>
      <dgm:spPr/>
      <dgm:t>
        <a:bodyPr/>
        <a:lstStyle/>
        <a:p>
          <a:pPr algn="ctr"/>
          <a:endParaRPr lang="en-CA"/>
        </a:p>
      </dgm:t>
    </dgm:pt>
    <dgm:pt modelId="{EF3E1DF1-567E-489C-85DA-2B80AEFFAC1D}">
      <dgm:prSet phldrT="[Text]" custT="1"/>
      <dgm:spPr/>
      <dgm:t>
        <a:bodyPr tIns="0" anchor="t" anchorCtr="0"/>
        <a:lstStyle/>
        <a:p>
          <a:pPr algn="ctr"/>
          <a:r>
            <a:rPr lang="en-CA" sz="2000" b="1" dirty="0"/>
            <a:t>Opportunities</a:t>
          </a:r>
        </a:p>
        <a:p>
          <a:pPr algn="l"/>
          <a:r>
            <a:rPr lang="en-US" sz="1800" b="0" i="0" dirty="0"/>
            <a:t>- Growth of tablet and smartphone markets</a:t>
          </a:r>
        </a:p>
        <a:p>
          <a:pPr algn="l"/>
          <a:r>
            <a:rPr lang="en-US" sz="1800" b="0" i="0" dirty="0"/>
            <a:t>- Strong growth of mobile advertising market</a:t>
          </a:r>
        </a:p>
        <a:p>
          <a:pPr algn="l"/>
          <a:r>
            <a:rPr lang="en-US" sz="1800" b="0" i="0" dirty="0"/>
            <a:t>- Increasing demand of cloud based services</a:t>
          </a:r>
        </a:p>
        <a:p>
          <a:pPr algn="l"/>
          <a:r>
            <a:rPr lang="en-CA" sz="1800" b="0" i="0" dirty="0"/>
            <a:t>- Obtaining patents through acquisition</a:t>
          </a:r>
          <a:endParaRPr lang="en-CA" sz="1800" b="1" dirty="0"/>
        </a:p>
      </dgm:t>
    </dgm:pt>
    <dgm:pt modelId="{4D23EB89-3B03-42A3-9CDC-248C634ACBDE}" type="parTrans" cxnId="{9A0CD626-5537-4B49-9319-7AECD5E0477E}">
      <dgm:prSet/>
      <dgm:spPr/>
      <dgm:t>
        <a:bodyPr/>
        <a:lstStyle/>
        <a:p>
          <a:pPr algn="ctr"/>
          <a:endParaRPr lang="en-CA"/>
        </a:p>
      </dgm:t>
    </dgm:pt>
    <dgm:pt modelId="{CBBC722A-7944-4A9E-9E15-9E7186F54452}" type="sibTrans" cxnId="{9A0CD626-5537-4B49-9319-7AECD5E0477E}">
      <dgm:prSet/>
      <dgm:spPr/>
      <dgm:t>
        <a:bodyPr/>
        <a:lstStyle/>
        <a:p>
          <a:pPr algn="ctr"/>
          <a:endParaRPr lang="en-CA"/>
        </a:p>
      </dgm:t>
    </dgm:pt>
    <dgm:pt modelId="{9BD75239-0C98-4156-BD81-EFCD8C8BF104}">
      <dgm:prSet phldrT="[Text]" custT="1"/>
      <dgm:spPr/>
      <dgm:t>
        <a:bodyPr tIns="0" bIns="0" anchor="t" anchorCtr="0"/>
        <a:lstStyle/>
        <a:p>
          <a:pPr algn="ctr"/>
          <a:r>
            <a:rPr lang="en-CA" sz="2000" b="1" dirty="0"/>
            <a:t>Threats</a:t>
          </a:r>
        </a:p>
        <a:p>
          <a:pPr algn="l"/>
          <a:r>
            <a:rPr lang="en-CA" sz="2000" b="0" i="0" dirty="0"/>
            <a:t>- Rapid technological change</a:t>
          </a:r>
        </a:p>
        <a:p>
          <a:pPr algn="l">
            <a:buFont typeface="+mj-lt"/>
            <a:buAutoNum type="arabicPeriod"/>
          </a:pPr>
          <a:r>
            <a:rPr lang="en-US" sz="2000" b="0" i="0" dirty="0"/>
            <a:t>- Saturated smartphone markets in developed countries</a:t>
          </a:r>
        </a:p>
        <a:p>
          <a:pPr algn="l">
            <a:buFont typeface="+mj-lt"/>
            <a:buAutoNum type="arabicPeriod"/>
          </a:pPr>
          <a:r>
            <a:rPr lang="en-US" sz="2000" b="0" i="0" dirty="0"/>
            <a:t>- </a:t>
          </a:r>
          <a:r>
            <a:rPr lang="en-CA" sz="2000" dirty="0"/>
            <a:t>Blackberry has to fight the slack and the gloomy internal environment.</a:t>
          </a:r>
          <a:endParaRPr lang="en-CA" sz="2000" b="1" dirty="0"/>
        </a:p>
      </dgm:t>
    </dgm:pt>
    <dgm:pt modelId="{00011D24-3057-4A4A-A668-6C7AD9952325}" type="parTrans" cxnId="{891196FB-BD37-4DD5-86E8-1EA056E0E487}">
      <dgm:prSet/>
      <dgm:spPr/>
      <dgm:t>
        <a:bodyPr/>
        <a:lstStyle/>
        <a:p>
          <a:pPr algn="ctr"/>
          <a:endParaRPr lang="en-CA"/>
        </a:p>
      </dgm:t>
    </dgm:pt>
    <dgm:pt modelId="{19599CC8-292A-4E0E-ADB3-03A3FE74AFC0}" type="sibTrans" cxnId="{891196FB-BD37-4DD5-86E8-1EA056E0E487}">
      <dgm:prSet/>
      <dgm:spPr/>
      <dgm:t>
        <a:bodyPr/>
        <a:lstStyle/>
        <a:p>
          <a:pPr algn="ctr"/>
          <a:endParaRPr lang="en-CA"/>
        </a:p>
      </dgm:t>
    </dgm:pt>
    <dgm:pt modelId="{3115F3B0-47BD-4E3D-B909-7C087E624555}" type="pres">
      <dgm:prSet presAssocID="{DB34740C-97CE-459E-A9F4-188BE9C711F4}" presName="diagram" presStyleCnt="0">
        <dgm:presLayoutVars>
          <dgm:chMax val="1"/>
          <dgm:dir/>
          <dgm:animLvl val="ctr"/>
          <dgm:resizeHandles val="exact"/>
        </dgm:presLayoutVars>
      </dgm:prSet>
      <dgm:spPr/>
    </dgm:pt>
    <dgm:pt modelId="{2EF05A61-C419-4E59-9FDD-6BACA1268CD9}" type="pres">
      <dgm:prSet presAssocID="{DB34740C-97CE-459E-A9F4-188BE9C711F4}" presName="matrix" presStyleCnt="0"/>
      <dgm:spPr/>
    </dgm:pt>
    <dgm:pt modelId="{7D349BA7-D838-493C-B70B-1AB77500AA73}" type="pres">
      <dgm:prSet presAssocID="{DB34740C-97CE-459E-A9F4-188BE9C711F4}" presName="tile1" presStyleLbl="node1" presStyleIdx="0" presStyleCnt="4" custLinFactNeighborX="838" custLinFactNeighborY="-4416"/>
      <dgm:spPr/>
    </dgm:pt>
    <dgm:pt modelId="{E756EDDA-5853-4D68-B94B-B0FDC7C36986}" type="pres">
      <dgm:prSet presAssocID="{DB34740C-97CE-459E-A9F4-188BE9C711F4}" presName="tile1text" presStyleLbl="node1" presStyleIdx="0" presStyleCnt="4">
        <dgm:presLayoutVars>
          <dgm:chMax val="0"/>
          <dgm:chPref val="0"/>
          <dgm:bulletEnabled val="1"/>
        </dgm:presLayoutVars>
      </dgm:prSet>
      <dgm:spPr/>
    </dgm:pt>
    <dgm:pt modelId="{558C5A97-3DC2-49D5-9FB2-29D5D22399C0}" type="pres">
      <dgm:prSet presAssocID="{DB34740C-97CE-459E-A9F4-188BE9C711F4}" presName="tile2" presStyleLbl="node1" presStyleIdx="1" presStyleCnt="4" custLinFactNeighborY="-7627"/>
      <dgm:spPr/>
    </dgm:pt>
    <dgm:pt modelId="{7536BB9D-44A2-4D81-82F7-7728A53CDC89}" type="pres">
      <dgm:prSet presAssocID="{DB34740C-97CE-459E-A9F4-188BE9C711F4}" presName="tile2text" presStyleLbl="node1" presStyleIdx="1" presStyleCnt="4">
        <dgm:presLayoutVars>
          <dgm:chMax val="0"/>
          <dgm:chPref val="0"/>
          <dgm:bulletEnabled val="1"/>
        </dgm:presLayoutVars>
      </dgm:prSet>
      <dgm:spPr/>
    </dgm:pt>
    <dgm:pt modelId="{B94C2025-2BC7-4489-9051-676D02FBD53A}" type="pres">
      <dgm:prSet presAssocID="{DB34740C-97CE-459E-A9F4-188BE9C711F4}" presName="tile3" presStyleLbl="node1" presStyleIdx="2" presStyleCnt="4" custScaleY="107559" custLinFactNeighborX="0" custLinFactNeighborY="-4031"/>
      <dgm:spPr/>
    </dgm:pt>
    <dgm:pt modelId="{1C043E1A-053A-454D-AA23-1B1BDBDCCCDE}" type="pres">
      <dgm:prSet presAssocID="{DB34740C-97CE-459E-A9F4-188BE9C711F4}" presName="tile3text" presStyleLbl="node1" presStyleIdx="2" presStyleCnt="4">
        <dgm:presLayoutVars>
          <dgm:chMax val="0"/>
          <dgm:chPref val="0"/>
          <dgm:bulletEnabled val="1"/>
        </dgm:presLayoutVars>
      </dgm:prSet>
      <dgm:spPr/>
    </dgm:pt>
    <dgm:pt modelId="{75CBD8A1-289D-47DC-BE6A-1B26DA3AB212}" type="pres">
      <dgm:prSet presAssocID="{DB34740C-97CE-459E-A9F4-188BE9C711F4}" presName="tile4" presStyleLbl="node1" presStyleIdx="3" presStyleCnt="4" custScaleY="107851" custLinFactNeighborX="0" custLinFactNeighborY="-3885"/>
      <dgm:spPr/>
    </dgm:pt>
    <dgm:pt modelId="{F18F2480-0B37-4EE0-A841-E4B5C4EBAADC}" type="pres">
      <dgm:prSet presAssocID="{DB34740C-97CE-459E-A9F4-188BE9C711F4}" presName="tile4text" presStyleLbl="node1" presStyleIdx="3" presStyleCnt="4">
        <dgm:presLayoutVars>
          <dgm:chMax val="0"/>
          <dgm:chPref val="0"/>
          <dgm:bulletEnabled val="1"/>
        </dgm:presLayoutVars>
      </dgm:prSet>
      <dgm:spPr/>
    </dgm:pt>
    <dgm:pt modelId="{08923CBE-5003-4C6C-9197-04ECFFB3DFDE}" type="pres">
      <dgm:prSet presAssocID="{DB34740C-97CE-459E-A9F4-188BE9C711F4}" presName="centerTile" presStyleLbl="fgShp" presStyleIdx="0" presStyleCnt="1" custScaleX="63080" custScaleY="61302" custLinFactNeighborX="-641" custLinFactNeighborY="-17624">
        <dgm:presLayoutVars>
          <dgm:chMax val="0"/>
          <dgm:chPref val="0"/>
        </dgm:presLayoutVars>
      </dgm:prSet>
      <dgm:spPr/>
    </dgm:pt>
  </dgm:ptLst>
  <dgm:cxnLst>
    <dgm:cxn modelId="{1C74DD02-085B-45BE-BE7C-93C8D5F6AC2B}" type="presOf" srcId="{9BD75239-0C98-4156-BD81-EFCD8C8BF104}" destId="{75CBD8A1-289D-47DC-BE6A-1B26DA3AB212}" srcOrd="0" destOrd="0" presId="urn:microsoft.com/office/officeart/2005/8/layout/matrix1"/>
    <dgm:cxn modelId="{BE7CE808-12DF-4F59-B2C1-A317184C66C5}" type="presOf" srcId="{EF3E1DF1-567E-489C-85DA-2B80AEFFAC1D}" destId="{B94C2025-2BC7-4489-9051-676D02FBD53A}" srcOrd="0" destOrd="0" presId="urn:microsoft.com/office/officeart/2005/8/layout/matrix1"/>
    <dgm:cxn modelId="{DC0B290C-F2B9-4989-9502-75B49A2D37F3}" type="presOf" srcId="{EF3E1DF1-567E-489C-85DA-2B80AEFFAC1D}" destId="{1C043E1A-053A-454D-AA23-1B1BDBDCCCDE}" srcOrd="1" destOrd="0" presId="urn:microsoft.com/office/officeart/2005/8/layout/matrix1"/>
    <dgm:cxn modelId="{9A0CD626-5537-4B49-9319-7AECD5E0477E}" srcId="{759CD68F-F7DE-479D-A395-A8D3876E0223}" destId="{EF3E1DF1-567E-489C-85DA-2B80AEFFAC1D}" srcOrd="2" destOrd="0" parTransId="{4D23EB89-3B03-42A3-9CDC-248C634ACBDE}" sibTransId="{CBBC722A-7944-4A9E-9E15-9E7186F54452}"/>
    <dgm:cxn modelId="{60E63D36-0E6F-4B87-A8A5-F60E0D5070A2}" srcId="{759CD68F-F7DE-479D-A395-A8D3876E0223}" destId="{07143080-0EF8-47B8-AE9A-9A102C7D5D56}" srcOrd="1" destOrd="0" parTransId="{969D737E-B133-4864-AB22-D4D38CBEDC47}" sibTransId="{7423B004-552C-434C-B829-4CEAAA70E98F}"/>
    <dgm:cxn modelId="{0297F45B-21DC-4E41-B283-8A44333E202A}" srcId="{759CD68F-F7DE-479D-A395-A8D3876E0223}" destId="{8B86CA21-2301-4C9F-BD2B-8699B6CEA403}" srcOrd="0" destOrd="0" parTransId="{2A7CAE69-6777-4112-AE1D-36D11C44D440}" sibTransId="{49F9F44A-004F-4B8A-ABD1-630FFB935E73}"/>
    <dgm:cxn modelId="{9C4C2C67-3B04-42E0-8F52-BE797E30FC57}" srcId="{DB34740C-97CE-459E-A9F4-188BE9C711F4}" destId="{759CD68F-F7DE-479D-A395-A8D3876E0223}" srcOrd="0" destOrd="0" parTransId="{B3E9B913-CAC0-472B-A070-D096CB571321}" sibTransId="{1026B287-83A5-43F8-B550-1B4934E67228}"/>
    <dgm:cxn modelId="{EA4CE268-CD8D-456B-BE85-DC8058AA36E8}" type="presOf" srcId="{07143080-0EF8-47B8-AE9A-9A102C7D5D56}" destId="{7536BB9D-44A2-4D81-82F7-7728A53CDC89}" srcOrd="1" destOrd="0" presId="urn:microsoft.com/office/officeart/2005/8/layout/matrix1"/>
    <dgm:cxn modelId="{3D139656-ACCD-4137-90E8-16F44CA3B8D8}" type="presOf" srcId="{8B86CA21-2301-4C9F-BD2B-8699B6CEA403}" destId="{7D349BA7-D838-493C-B70B-1AB77500AA73}" srcOrd="0" destOrd="0" presId="urn:microsoft.com/office/officeart/2005/8/layout/matrix1"/>
    <dgm:cxn modelId="{318F1C5A-B05D-470B-BC36-1C7B7183D0A7}" type="presOf" srcId="{DB34740C-97CE-459E-A9F4-188BE9C711F4}" destId="{3115F3B0-47BD-4E3D-B909-7C087E624555}" srcOrd="0" destOrd="0" presId="urn:microsoft.com/office/officeart/2005/8/layout/matrix1"/>
    <dgm:cxn modelId="{574BDA8E-2F9F-4701-9990-4DF68D109FAA}" type="presOf" srcId="{8B86CA21-2301-4C9F-BD2B-8699B6CEA403}" destId="{E756EDDA-5853-4D68-B94B-B0FDC7C36986}" srcOrd="1" destOrd="0" presId="urn:microsoft.com/office/officeart/2005/8/layout/matrix1"/>
    <dgm:cxn modelId="{ABD27695-6DA5-4328-AD79-0B05717C537A}" type="presOf" srcId="{07143080-0EF8-47B8-AE9A-9A102C7D5D56}" destId="{558C5A97-3DC2-49D5-9FB2-29D5D22399C0}" srcOrd="0" destOrd="0" presId="urn:microsoft.com/office/officeart/2005/8/layout/matrix1"/>
    <dgm:cxn modelId="{B5564ABE-81AF-4F68-A1D8-E9AF97C9A71B}" type="presOf" srcId="{759CD68F-F7DE-479D-A395-A8D3876E0223}" destId="{08923CBE-5003-4C6C-9197-04ECFFB3DFDE}" srcOrd="0" destOrd="0" presId="urn:microsoft.com/office/officeart/2005/8/layout/matrix1"/>
    <dgm:cxn modelId="{891196FB-BD37-4DD5-86E8-1EA056E0E487}" srcId="{759CD68F-F7DE-479D-A395-A8D3876E0223}" destId="{9BD75239-0C98-4156-BD81-EFCD8C8BF104}" srcOrd="3" destOrd="0" parTransId="{00011D24-3057-4A4A-A668-6C7AD9952325}" sibTransId="{19599CC8-292A-4E0E-ADB3-03A3FE74AFC0}"/>
    <dgm:cxn modelId="{EBC7E4FD-990A-489D-8E3A-FD0A4ACEA235}" type="presOf" srcId="{9BD75239-0C98-4156-BD81-EFCD8C8BF104}" destId="{F18F2480-0B37-4EE0-A841-E4B5C4EBAADC}" srcOrd="1" destOrd="0" presId="urn:microsoft.com/office/officeart/2005/8/layout/matrix1"/>
    <dgm:cxn modelId="{26CC586C-B338-4503-90CF-EB23C9CADBDE}" type="presParOf" srcId="{3115F3B0-47BD-4E3D-B909-7C087E624555}" destId="{2EF05A61-C419-4E59-9FDD-6BACA1268CD9}" srcOrd="0" destOrd="0" presId="urn:microsoft.com/office/officeart/2005/8/layout/matrix1"/>
    <dgm:cxn modelId="{CAEB5807-925F-4555-9D2F-02F55B9690FB}" type="presParOf" srcId="{2EF05A61-C419-4E59-9FDD-6BACA1268CD9}" destId="{7D349BA7-D838-493C-B70B-1AB77500AA73}" srcOrd="0" destOrd="0" presId="urn:microsoft.com/office/officeart/2005/8/layout/matrix1"/>
    <dgm:cxn modelId="{BE798C2E-8F70-4AFE-8A45-565578C163F5}" type="presParOf" srcId="{2EF05A61-C419-4E59-9FDD-6BACA1268CD9}" destId="{E756EDDA-5853-4D68-B94B-B0FDC7C36986}" srcOrd="1" destOrd="0" presId="urn:microsoft.com/office/officeart/2005/8/layout/matrix1"/>
    <dgm:cxn modelId="{19CEE25E-DB42-43ED-AB46-B59307531C52}" type="presParOf" srcId="{2EF05A61-C419-4E59-9FDD-6BACA1268CD9}" destId="{558C5A97-3DC2-49D5-9FB2-29D5D22399C0}" srcOrd="2" destOrd="0" presId="urn:microsoft.com/office/officeart/2005/8/layout/matrix1"/>
    <dgm:cxn modelId="{FF92B399-A06E-4850-87EB-63A2DC5E0F4A}" type="presParOf" srcId="{2EF05A61-C419-4E59-9FDD-6BACA1268CD9}" destId="{7536BB9D-44A2-4D81-82F7-7728A53CDC89}" srcOrd="3" destOrd="0" presId="urn:microsoft.com/office/officeart/2005/8/layout/matrix1"/>
    <dgm:cxn modelId="{D1480883-E960-43EC-9EA5-0A669937913B}" type="presParOf" srcId="{2EF05A61-C419-4E59-9FDD-6BACA1268CD9}" destId="{B94C2025-2BC7-4489-9051-676D02FBD53A}" srcOrd="4" destOrd="0" presId="urn:microsoft.com/office/officeart/2005/8/layout/matrix1"/>
    <dgm:cxn modelId="{7226EF76-DFE0-443D-BA43-BD0F31D76E01}" type="presParOf" srcId="{2EF05A61-C419-4E59-9FDD-6BACA1268CD9}" destId="{1C043E1A-053A-454D-AA23-1B1BDBDCCCDE}" srcOrd="5" destOrd="0" presId="urn:microsoft.com/office/officeart/2005/8/layout/matrix1"/>
    <dgm:cxn modelId="{9378B77E-7301-4B96-9D1E-94376DE12DA5}" type="presParOf" srcId="{2EF05A61-C419-4E59-9FDD-6BACA1268CD9}" destId="{75CBD8A1-289D-47DC-BE6A-1B26DA3AB212}" srcOrd="6" destOrd="0" presId="urn:microsoft.com/office/officeart/2005/8/layout/matrix1"/>
    <dgm:cxn modelId="{0BD1492C-36EE-48F4-A7F6-E84BF52B554C}" type="presParOf" srcId="{2EF05A61-C419-4E59-9FDD-6BACA1268CD9}" destId="{F18F2480-0B37-4EE0-A841-E4B5C4EBAADC}" srcOrd="7" destOrd="0" presId="urn:microsoft.com/office/officeart/2005/8/layout/matrix1"/>
    <dgm:cxn modelId="{BFB5B964-6915-4097-9D40-FA7762EDFA69}" type="presParOf" srcId="{3115F3B0-47BD-4E3D-B909-7C087E624555}" destId="{08923CBE-5003-4C6C-9197-04ECFFB3DFDE}"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custT="1"/>
      <dgm:spPr/>
      <dgm:t>
        <a:bodyPr/>
        <a:lstStyle/>
        <a:p>
          <a:pPr algn="l">
            <a:lnSpc>
              <a:spcPct val="100000"/>
            </a:lnSpc>
          </a:pPr>
          <a:r>
            <a:rPr lang="en-CA" sz="1800" dirty="0"/>
            <a:t>Software, Compatibility and Virtualization </a:t>
          </a:r>
          <a:r>
            <a:rPr lang="en-US" sz="1800" dirty="0"/>
            <a:t>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custT="1"/>
      <dgm:spPr/>
      <dgm:t>
        <a:bodyPr/>
        <a:lstStyle/>
        <a:p>
          <a:pPr>
            <a:lnSpc>
              <a:spcPct val="100000"/>
            </a:lnSpc>
          </a:pPr>
          <a:r>
            <a:rPr lang="en-CA" sz="1600" dirty="0"/>
            <a:t>Cloud Services, Data Synchronization and BBM Applications</a:t>
          </a:r>
          <a:endParaRPr lang="en-US" sz="1600" dirty="0"/>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custT="1"/>
      <dgm:spPr/>
      <dgm:t>
        <a:bodyPr/>
        <a:lstStyle/>
        <a:p>
          <a:pPr>
            <a:lnSpc>
              <a:spcPct val="100000"/>
            </a:lnSpc>
          </a:pPr>
          <a:r>
            <a:rPr lang="en-CA" sz="1600" dirty="0"/>
            <a:t>Autonomous Software, QNX, Infotainment and the Internet of Things</a:t>
          </a:r>
          <a:endParaRPr lang="en-US" sz="1600" dirty="0"/>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7C4DE38F-A542-4090-B954-8B32EC40FA82}">
      <dgm:prSet phldrT="[Text]" custT="1"/>
      <dgm:spPr/>
      <dgm:t>
        <a:bodyPr/>
        <a:lstStyle/>
        <a:p>
          <a:r>
            <a:rPr lang="en-CA" sz="1400" dirty="0"/>
            <a:t>Re-design 90s &amp; 2000’s Models and Target Different Generations </a:t>
          </a:r>
          <a:endParaRPr lang="en-US" sz="1400" dirty="0"/>
        </a:p>
      </dgm:t>
    </dgm:pt>
    <dgm:pt modelId="{9688DD27-91ED-4A5C-8CCC-42F12C7BCB50}" type="parTrans" cxnId="{37BF8CB5-9E50-4691-8170-27918D27F590}">
      <dgm:prSet/>
      <dgm:spPr/>
      <dgm:t>
        <a:bodyPr/>
        <a:lstStyle/>
        <a:p>
          <a:endParaRPr lang="en-CA"/>
        </a:p>
      </dgm:t>
    </dgm:pt>
    <dgm:pt modelId="{0B53EC50-CE7D-4207-9AA8-966E041A2059}" type="sibTrans" cxnId="{37BF8CB5-9E50-4691-8170-27918D27F590}">
      <dgm:prSet/>
      <dgm:spPr/>
      <dgm:t>
        <a:bodyPr/>
        <a:lstStyle/>
        <a:p>
          <a:endParaRPr lang="en-CA"/>
        </a:p>
      </dgm:t>
    </dgm:pt>
    <dgm:pt modelId="{53E2FA66-4972-4B3C-A73C-FE8BBA45689F}">
      <dgm:prSet phldrT="[Text]" custT="1"/>
      <dgm:spPr/>
      <dgm:t>
        <a:bodyPr/>
        <a:lstStyle/>
        <a:p>
          <a:r>
            <a:rPr lang="en-US" sz="1800" dirty="0"/>
            <a:t>Broad Range of Products and Marketing Strategies</a:t>
          </a:r>
        </a:p>
      </dgm:t>
    </dgm:pt>
    <dgm:pt modelId="{BF49EAAA-2A4A-4778-B125-C2CAAC516262}" type="parTrans" cxnId="{34071887-B32D-4B8E-A98F-09A67F224A7F}">
      <dgm:prSet/>
      <dgm:spPr/>
      <dgm:t>
        <a:bodyPr/>
        <a:lstStyle/>
        <a:p>
          <a:endParaRPr lang="en-CA"/>
        </a:p>
      </dgm:t>
    </dgm:pt>
    <dgm:pt modelId="{069BB209-1920-47D2-B6DD-CC2178D67DE5}" type="sibTrans" cxnId="{34071887-B32D-4B8E-A98F-09A67F224A7F}">
      <dgm:prSet/>
      <dgm:spPr/>
      <dgm:t>
        <a:bodyPr/>
        <a:lstStyle/>
        <a:p>
          <a:endParaRPr lang="en-CA"/>
        </a:p>
      </dgm:t>
    </dgm:pt>
    <dgm:pt modelId="{174F76DD-1922-4A75-81F6-06FCB7FF8546}">
      <dgm:prSet phldrT="[Text]"/>
      <dgm:spPr/>
      <dgm:t>
        <a:bodyPr/>
        <a:lstStyle/>
        <a:p>
          <a:r>
            <a:rPr lang="en-CA" dirty="0"/>
            <a:t>Advanced Security and Privacy</a:t>
          </a:r>
          <a:endParaRPr lang="en-US" dirty="0"/>
        </a:p>
      </dgm:t>
    </dgm:pt>
    <dgm:pt modelId="{B7FE7363-3FF9-4397-B921-6BD3CC6A6671}" type="parTrans" cxnId="{DABA232E-27D0-4579-A148-F302FE563392}">
      <dgm:prSet/>
      <dgm:spPr/>
      <dgm:t>
        <a:bodyPr/>
        <a:lstStyle/>
        <a:p>
          <a:endParaRPr lang="en-CA"/>
        </a:p>
      </dgm:t>
    </dgm:pt>
    <dgm:pt modelId="{22B90BF2-5B46-40E3-9429-68BA380955D0}" type="sibTrans" cxnId="{DABA232E-27D0-4579-A148-F302FE563392}">
      <dgm:prSet/>
      <dgm:spPr/>
      <dgm:t>
        <a:bodyPr/>
        <a:lstStyle/>
        <a:p>
          <a:endParaRPr lang="en-CA"/>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custScaleX="91811" custScaleY="66083" custLinFactY="36452" custLinFactNeighborX="4255" custLinFactNeighborY="100000">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95DE6538-27BD-44AF-A1A8-CA8F6B10FDD2}" type="pres">
      <dgm:prSet presAssocID="{0BEF68B8-1228-47BB-83B5-7B9CD1E3F84E}" presName="text_2" presStyleLbl="node1" presStyleIdx="1" presStyleCnt="6" custScaleY="66083" custLinFactY="200000" custLinFactNeighborX="532" custLinFactNeighborY="249942">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6" custLinFactNeighborX="-3846" custLinFactNeighborY="-9582"/>
      <dgm:spPr/>
    </dgm:pt>
    <dgm:pt modelId="{E131CE4A-9776-44F4-BC03-867682E21374}" type="pres">
      <dgm:prSet presAssocID="{5605D28D-2CE6-4513-8566-952984E21E14}" presName="text_3" presStyleLbl="node1" presStyleIdx="2" presStyleCnt="6" custScaleY="104829" custLinFactNeighborX="-1420" custLinFactNeighborY="-4472">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6"/>
      <dgm:spPr/>
    </dgm:pt>
    <dgm:pt modelId="{D281E436-C5E9-47B2-BBCF-23732A4271E4}" type="pres">
      <dgm:prSet presAssocID="{7C4DE38F-A542-4090-B954-8B32EC40FA82}" presName="text_4" presStyleLbl="node1" presStyleIdx="3" presStyleCnt="6" custScaleY="66083" custLinFactNeighborX="-174" custLinFactNeighborY="-3107">
        <dgm:presLayoutVars>
          <dgm:bulletEnabled val="1"/>
        </dgm:presLayoutVars>
      </dgm:prSet>
      <dgm:spPr/>
    </dgm:pt>
    <dgm:pt modelId="{277E644A-971A-4FF5-ADA8-E1636D462419}" type="pres">
      <dgm:prSet presAssocID="{7C4DE38F-A542-4090-B954-8B32EC40FA82}" presName="accent_4" presStyleCnt="0"/>
      <dgm:spPr/>
    </dgm:pt>
    <dgm:pt modelId="{0DE485C3-813D-43F5-9095-BED86AE19D25}" type="pres">
      <dgm:prSet presAssocID="{7C4DE38F-A542-4090-B954-8B32EC40FA82}" presName="accentRepeatNode" presStyleLbl="solidFgAcc1" presStyleIdx="3" presStyleCnt="6"/>
      <dgm:spPr/>
    </dgm:pt>
    <dgm:pt modelId="{C8E8B132-C7C3-4428-A3C3-5686C91EBB90}" type="pres">
      <dgm:prSet presAssocID="{53E2FA66-4972-4B3C-A73C-FE8BBA45689F}" presName="text_5" presStyleLbl="node1" presStyleIdx="4" presStyleCnt="6" custScaleX="93488" custScaleY="66083" custLinFactY="-300000" custLinFactNeighborX="-6474" custLinFactNeighborY="-302688">
        <dgm:presLayoutVars>
          <dgm:bulletEnabled val="1"/>
        </dgm:presLayoutVars>
      </dgm:prSet>
      <dgm:spPr/>
    </dgm:pt>
    <dgm:pt modelId="{814B6B30-E159-4BEC-9089-A13E14CC3018}" type="pres">
      <dgm:prSet presAssocID="{53E2FA66-4972-4B3C-A73C-FE8BBA45689F}" presName="accent_5" presStyleCnt="0"/>
      <dgm:spPr/>
    </dgm:pt>
    <dgm:pt modelId="{3BA74AE2-F284-4AFC-864D-5762F5DE7F1C}" type="pres">
      <dgm:prSet presAssocID="{53E2FA66-4972-4B3C-A73C-FE8BBA45689F}" presName="accentRepeatNode" presStyleLbl="solidFgAcc1" presStyleIdx="4" presStyleCnt="6"/>
      <dgm:spPr/>
    </dgm:pt>
    <dgm:pt modelId="{9311406D-6A23-4057-9D48-8556F3EDF99B}" type="pres">
      <dgm:prSet presAssocID="{174F76DD-1922-4A75-81F6-06FCB7FF8546}" presName="text_6" presStyleLbl="node1" presStyleIdx="5" presStyleCnt="6" custScaleY="66083" custLinFactNeighborX="-174" custLinFactNeighborY="-3107">
        <dgm:presLayoutVars>
          <dgm:bulletEnabled val="1"/>
        </dgm:presLayoutVars>
      </dgm:prSet>
      <dgm:spPr/>
    </dgm:pt>
    <dgm:pt modelId="{75EFE2F9-0661-4746-A88A-F31A97568C8B}" type="pres">
      <dgm:prSet presAssocID="{174F76DD-1922-4A75-81F6-06FCB7FF8546}" presName="accent_6" presStyleCnt="0"/>
      <dgm:spPr/>
    </dgm:pt>
    <dgm:pt modelId="{0C37A62B-D933-456E-9AAE-4189F84DAE90}" type="pres">
      <dgm:prSet presAssocID="{174F76DD-1922-4A75-81F6-06FCB7FF8546}" presName="accentRepeatNode" presStyleLbl="solidFgAcc1" presStyleIdx="5" presStyleCnt="6"/>
      <dgm:spPr/>
    </dgm:pt>
  </dgm:ptLst>
  <dgm:cxnLst>
    <dgm:cxn modelId="{6C30D20E-F3F9-4CC7-BD3C-7327BFE45E03}" type="presOf" srcId="{174F76DD-1922-4A75-81F6-06FCB7FF8546}" destId="{9311406D-6A23-4057-9D48-8556F3EDF99B}"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DABA232E-27D0-4579-A148-F302FE563392}" srcId="{7E5AA53B-3EEE-4DE4-BB81-9044890C2946}" destId="{174F76DD-1922-4A75-81F6-06FCB7FF8546}" srcOrd="5" destOrd="0" parTransId="{B7FE7363-3FF9-4397-B921-6BD3CC6A6671}" sibTransId="{22B90BF2-5B46-40E3-9429-68BA380955D0}"/>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34071887-B32D-4B8E-A98F-09A67F224A7F}" srcId="{7E5AA53B-3EEE-4DE4-BB81-9044890C2946}" destId="{53E2FA66-4972-4B3C-A73C-FE8BBA45689F}" srcOrd="4" destOrd="0" parTransId="{BF49EAAA-2A4A-4778-B125-C2CAAC516262}" sibTransId="{069BB209-1920-47D2-B6DD-CC2178D67DE5}"/>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37BF8CB5-9E50-4691-8170-27918D27F590}" srcId="{7E5AA53B-3EEE-4DE4-BB81-9044890C2946}" destId="{7C4DE38F-A542-4090-B954-8B32EC40FA82}" srcOrd="3" destOrd="0" parTransId="{9688DD27-91ED-4A5C-8CCC-42F12C7BCB50}" sibTransId="{0B53EC50-CE7D-4207-9AA8-966E041A2059}"/>
    <dgm:cxn modelId="{789F12BD-BEE2-44B9-8C78-C1A7DFADF19D}" type="presOf" srcId="{7C4DE38F-A542-4090-B954-8B32EC40FA82}" destId="{D281E436-C5E9-47B2-BBCF-23732A4271E4}" srcOrd="0" destOrd="0" presId="urn:microsoft.com/office/officeart/2008/layout/VerticalCurvedList"/>
    <dgm:cxn modelId="{D41BC7F6-FEC3-4B06-A937-C68B9C02C8FB}" type="presOf" srcId="{53E2FA66-4972-4B3C-A73C-FE8BBA45689F}" destId="{C8E8B132-C7C3-4428-A3C3-5686C91EBB9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7B738FF9-AB1E-4737-A350-E91BE1C6B66B}" type="presParOf" srcId="{90561C55-3C6E-4D53-85E1-2C50BCDDA392}" destId="{D281E436-C5E9-47B2-BBCF-23732A4271E4}" srcOrd="7" destOrd="0" presId="urn:microsoft.com/office/officeart/2008/layout/VerticalCurvedList"/>
    <dgm:cxn modelId="{BB1EF04E-10DC-4810-AF0D-0B77256EA3B7}" type="presParOf" srcId="{90561C55-3C6E-4D53-85E1-2C50BCDDA392}" destId="{277E644A-971A-4FF5-ADA8-E1636D462419}" srcOrd="8" destOrd="0" presId="urn:microsoft.com/office/officeart/2008/layout/VerticalCurvedList"/>
    <dgm:cxn modelId="{1EF43714-C07A-4995-AAFD-ADA422168967}" type="presParOf" srcId="{277E644A-971A-4FF5-ADA8-E1636D462419}" destId="{0DE485C3-813D-43F5-9095-BED86AE19D25}" srcOrd="0" destOrd="0" presId="urn:microsoft.com/office/officeart/2008/layout/VerticalCurvedList"/>
    <dgm:cxn modelId="{51F6C063-281C-4608-8DF6-A99CD0DB1054}" type="presParOf" srcId="{90561C55-3C6E-4D53-85E1-2C50BCDDA392}" destId="{C8E8B132-C7C3-4428-A3C3-5686C91EBB90}" srcOrd="9" destOrd="0" presId="urn:microsoft.com/office/officeart/2008/layout/VerticalCurvedList"/>
    <dgm:cxn modelId="{0981CBDF-C850-499C-AC48-76B30AB1E278}" type="presParOf" srcId="{90561C55-3C6E-4D53-85E1-2C50BCDDA392}" destId="{814B6B30-E159-4BEC-9089-A13E14CC3018}" srcOrd="10" destOrd="0" presId="urn:microsoft.com/office/officeart/2008/layout/VerticalCurvedList"/>
    <dgm:cxn modelId="{0C0195C1-EAF0-4CF8-8FA7-A049CA674A47}" type="presParOf" srcId="{814B6B30-E159-4BEC-9089-A13E14CC3018}" destId="{3BA74AE2-F284-4AFC-864D-5762F5DE7F1C}" srcOrd="0" destOrd="0" presId="urn:microsoft.com/office/officeart/2008/layout/VerticalCurvedList"/>
    <dgm:cxn modelId="{2C5FAE6F-0A57-4FCF-8E8A-2FE7AC5DAC46}" type="presParOf" srcId="{90561C55-3C6E-4D53-85E1-2C50BCDDA392}" destId="{9311406D-6A23-4057-9D48-8556F3EDF99B}" srcOrd="11" destOrd="0" presId="urn:microsoft.com/office/officeart/2008/layout/VerticalCurvedList"/>
    <dgm:cxn modelId="{7EFC147C-9132-47A9-B333-A90540ACB53D}" type="presParOf" srcId="{90561C55-3C6E-4D53-85E1-2C50BCDDA392}" destId="{75EFE2F9-0661-4746-A88A-F31A97568C8B}" srcOrd="12" destOrd="0" presId="urn:microsoft.com/office/officeart/2008/layout/VerticalCurvedList"/>
    <dgm:cxn modelId="{1EA2E24E-C769-4264-B960-85B8BC2C18B6}" type="presParOf" srcId="{75EFE2F9-0661-4746-A88A-F31A97568C8B}" destId="{0C37A62B-D933-456E-9AAE-4189F84DAE9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49BA7-D838-493C-B70B-1AB77500AA73}">
      <dsp:nvSpPr>
        <dsp:cNvPr id="0" name=""/>
        <dsp:cNvSpPr/>
      </dsp:nvSpPr>
      <dsp:spPr>
        <a:xfrm rot="16200000">
          <a:off x="1462451" y="-1470076"/>
          <a:ext cx="2786974" cy="5617723"/>
        </a:xfrm>
        <a:prstGeom prst="round1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CA" sz="2000" b="1" kern="1200" dirty="0"/>
            <a:t>Strengths</a:t>
          </a:r>
        </a:p>
        <a:p>
          <a:pPr marL="0" lvl="0" indent="0" algn="just" defTabSz="889000">
            <a:lnSpc>
              <a:spcPct val="90000"/>
            </a:lnSpc>
            <a:spcBef>
              <a:spcPct val="0"/>
            </a:spcBef>
            <a:spcAft>
              <a:spcPct val="35000"/>
            </a:spcAft>
            <a:buFont typeface="Arial" panose="020B0604020202020204" pitchFamily="34" charset="0"/>
            <a:buNone/>
          </a:pPr>
          <a:r>
            <a:rPr lang="en-CA" sz="1800" b="0" i="0" kern="1200" dirty="0"/>
            <a:t>- Highly secure phones.</a:t>
          </a:r>
        </a:p>
        <a:p>
          <a:pPr marL="0" lvl="0" indent="0" algn="just" defTabSz="889000">
            <a:lnSpc>
              <a:spcPct val="90000"/>
            </a:lnSpc>
            <a:spcBef>
              <a:spcPct val="0"/>
            </a:spcBef>
            <a:spcAft>
              <a:spcPct val="35000"/>
            </a:spcAft>
            <a:buFont typeface="Arial" panose="020B0604020202020204" pitchFamily="34" charset="0"/>
            <a:buNone/>
          </a:pPr>
          <a:r>
            <a:rPr lang="en-US" sz="1800" b="0" i="0" kern="1200" dirty="0"/>
            <a:t>- Secured Encrypted Mailing hence used by FBI, CIA, White house, Banks </a:t>
          </a:r>
        </a:p>
        <a:p>
          <a:pPr marL="0" lvl="0" indent="0" algn="just" defTabSz="889000">
            <a:lnSpc>
              <a:spcPct val="90000"/>
            </a:lnSpc>
            <a:spcBef>
              <a:spcPct val="0"/>
            </a:spcBef>
            <a:spcAft>
              <a:spcPct val="35000"/>
            </a:spcAft>
            <a:buFont typeface="Arial" panose="020B0604020202020204" pitchFamily="34" charset="0"/>
            <a:buNone/>
          </a:pPr>
          <a:r>
            <a:rPr lang="en-CA" sz="1800" b="0" i="0" kern="1200" dirty="0"/>
            <a:t>- Strong brand loyalty</a:t>
          </a:r>
          <a:endParaRPr lang="en-CA" sz="1800" b="1" kern="1200" dirty="0"/>
        </a:p>
      </dsp:txBody>
      <dsp:txXfrm rot="5400000">
        <a:off x="47077" y="-54701"/>
        <a:ext cx="5617723" cy="2090230"/>
      </dsp:txXfrm>
    </dsp:sp>
    <dsp:sp modelId="{558C5A97-3DC2-49D5-9FB2-29D5D22399C0}">
      <dsp:nvSpPr>
        <dsp:cNvPr id="0" name=""/>
        <dsp:cNvSpPr/>
      </dsp:nvSpPr>
      <dsp:spPr>
        <a:xfrm>
          <a:off x="5617723" y="-54701"/>
          <a:ext cx="5617723" cy="2786974"/>
        </a:xfrm>
        <a:prstGeom prst="round1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CA" sz="2000" b="1" kern="1200" dirty="0"/>
            <a:t>Weakness</a:t>
          </a:r>
        </a:p>
        <a:p>
          <a:pPr marL="0" lvl="0" indent="0" algn="l" defTabSz="889000">
            <a:lnSpc>
              <a:spcPct val="90000"/>
            </a:lnSpc>
            <a:spcBef>
              <a:spcPct val="0"/>
            </a:spcBef>
            <a:spcAft>
              <a:spcPct val="35000"/>
            </a:spcAft>
            <a:buNone/>
          </a:pPr>
          <a:r>
            <a:rPr lang="en-US" sz="1800" b="0" i="0" kern="1200" dirty="0"/>
            <a:t>- Inability to market the brand</a:t>
          </a:r>
        </a:p>
        <a:p>
          <a:pPr marL="0" lvl="0" indent="0" algn="l" defTabSz="889000">
            <a:lnSpc>
              <a:spcPct val="90000"/>
            </a:lnSpc>
            <a:spcBef>
              <a:spcPct val="0"/>
            </a:spcBef>
            <a:spcAft>
              <a:spcPct val="35000"/>
            </a:spcAft>
            <a:buFont typeface="+mj-lt"/>
            <a:buNone/>
          </a:pPr>
          <a:r>
            <a:rPr lang="en-US" sz="1800" b="0" i="0" kern="1200" dirty="0"/>
            <a:t>- Highly dependent on government and corporate contracts</a:t>
          </a:r>
        </a:p>
        <a:p>
          <a:pPr marL="0" lvl="0" indent="0" algn="l" defTabSz="889000">
            <a:lnSpc>
              <a:spcPct val="90000"/>
            </a:lnSpc>
            <a:spcBef>
              <a:spcPct val="0"/>
            </a:spcBef>
            <a:spcAft>
              <a:spcPct val="35000"/>
            </a:spcAft>
            <a:buFont typeface="+mj-lt"/>
            <a:buNone/>
          </a:pPr>
          <a:r>
            <a:rPr lang="en-US" sz="1800" b="0" i="0" kern="1200" dirty="0"/>
            <a:t>- Poor presence in the IoT market &amp; other advance tech products.</a:t>
          </a:r>
          <a:endParaRPr lang="en-CA" sz="1800" b="1" kern="1200" dirty="0"/>
        </a:p>
      </dsp:txBody>
      <dsp:txXfrm>
        <a:off x="5617723" y="-54701"/>
        <a:ext cx="5617723" cy="2090230"/>
      </dsp:txXfrm>
    </dsp:sp>
    <dsp:sp modelId="{B94C2025-2BC7-4489-9051-676D02FBD53A}">
      <dsp:nvSpPr>
        <dsp:cNvPr id="0" name=""/>
        <dsp:cNvSpPr/>
      </dsp:nvSpPr>
      <dsp:spPr>
        <a:xfrm rot="10800000">
          <a:off x="0" y="2514596"/>
          <a:ext cx="5617723" cy="2997641"/>
        </a:xfrm>
        <a:prstGeom prst="round1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0" rIns="142240" bIns="142240" numCol="1" spcCol="1270" anchor="t" anchorCtr="0">
          <a:noAutofit/>
        </a:bodyPr>
        <a:lstStyle/>
        <a:p>
          <a:pPr marL="0" lvl="0" indent="0" algn="ctr" defTabSz="889000">
            <a:lnSpc>
              <a:spcPct val="90000"/>
            </a:lnSpc>
            <a:spcBef>
              <a:spcPct val="0"/>
            </a:spcBef>
            <a:spcAft>
              <a:spcPct val="35000"/>
            </a:spcAft>
            <a:buNone/>
          </a:pPr>
          <a:r>
            <a:rPr lang="en-CA" sz="2000" b="1" kern="1200" dirty="0"/>
            <a:t>Opportunities</a:t>
          </a:r>
        </a:p>
        <a:p>
          <a:pPr marL="0" lvl="0" indent="0" algn="l" defTabSz="889000">
            <a:lnSpc>
              <a:spcPct val="90000"/>
            </a:lnSpc>
            <a:spcBef>
              <a:spcPct val="0"/>
            </a:spcBef>
            <a:spcAft>
              <a:spcPct val="35000"/>
            </a:spcAft>
            <a:buNone/>
          </a:pPr>
          <a:r>
            <a:rPr lang="en-US" sz="1800" b="0" i="0" kern="1200" dirty="0"/>
            <a:t>- Growth of tablet and smartphone markets</a:t>
          </a:r>
        </a:p>
        <a:p>
          <a:pPr marL="0" lvl="0" indent="0" algn="l" defTabSz="889000">
            <a:lnSpc>
              <a:spcPct val="90000"/>
            </a:lnSpc>
            <a:spcBef>
              <a:spcPct val="0"/>
            </a:spcBef>
            <a:spcAft>
              <a:spcPct val="35000"/>
            </a:spcAft>
            <a:buNone/>
          </a:pPr>
          <a:r>
            <a:rPr lang="en-US" sz="1800" b="0" i="0" kern="1200" dirty="0"/>
            <a:t>- Strong growth of mobile advertising market</a:t>
          </a:r>
        </a:p>
        <a:p>
          <a:pPr marL="0" lvl="0" indent="0" algn="l" defTabSz="889000">
            <a:lnSpc>
              <a:spcPct val="90000"/>
            </a:lnSpc>
            <a:spcBef>
              <a:spcPct val="0"/>
            </a:spcBef>
            <a:spcAft>
              <a:spcPct val="35000"/>
            </a:spcAft>
            <a:buNone/>
          </a:pPr>
          <a:r>
            <a:rPr lang="en-US" sz="1800" b="0" i="0" kern="1200" dirty="0"/>
            <a:t>- Increasing demand of cloud based services</a:t>
          </a:r>
        </a:p>
        <a:p>
          <a:pPr marL="0" lvl="0" indent="0" algn="l" defTabSz="889000">
            <a:lnSpc>
              <a:spcPct val="90000"/>
            </a:lnSpc>
            <a:spcBef>
              <a:spcPct val="0"/>
            </a:spcBef>
            <a:spcAft>
              <a:spcPct val="35000"/>
            </a:spcAft>
            <a:buNone/>
          </a:pPr>
          <a:r>
            <a:rPr lang="en-CA" sz="1800" b="0" i="0" kern="1200" dirty="0"/>
            <a:t>- Obtaining patents through acquisition</a:t>
          </a:r>
          <a:endParaRPr lang="en-CA" sz="1800" b="1" kern="1200" dirty="0"/>
        </a:p>
      </dsp:txBody>
      <dsp:txXfrm rot="10800000">
        <a:off x="0" y="3264006"/>
        <a:ext cx="5617723" cy="2248231"/>
      </dsp:txXfrm>
    </dsp:sp>
    <dsp:sp modelId="{75CBD8A1-289D-47DC-BE6A-1B26DA3AB212}">
      <dsp:nvSpPr>
        <dsp:cNvPr id="0" name=""/>
        <dsp:cNvSpPr/>
      </dsp:nvSpPr>
      <dsp:spPr>
        <a:xfrm rot="5400000">
          <a:off x="6923695" y="1208623"/>
          <a:ext cx="3005779" cy="5617723"/>
        </a:xfrm>
        <a:prstGeom prst="round1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0" rIns="142240" bIns="0" numCol="1" spcCol="1270" anchor="t" anchorCtr="0">
          <a:noAutofit/>
        </a:bodyPr>
        <a:lstStyle/>
        <a:p>
          <a:pPr marL="0" lvl="0" indent="0" algn="ctr" defTabSz="889000">
            <a:lnSpc>
              <a:spcPct val="90000"/>
            </a:lnSpc>
            <a:spcBef>
              <a:spcPct val="0"/>
            </a:spcBef>
            <a:spcAft>
              <a:spcPct val="35000"/>
            </a:spcAft>
            <a:buNone/>
          </a:pPr>
          <a:r>
            <a:rPr lang="en-CA" sz="2000" b="1" kern="1200" dirty="0"/>
            <a:t>Threats</a:t>
          </a:r>
        </a:p>
        <a:p>
          <a:pPr marL="0" lvl="0" indent="0" algn="l" defTabSz="889000">
            <a:lnSpc>
              <a:spcPct val="90000"/>
            </a:lnSpc>
            <a:spcBef>
              <a:spcPct val="0"/>
            </a:spcBef>
            <a:spcAft>
              <a:spcPct val="35000"/>
            </a:spcAft>
            <a:buNone/>
          </a:pPr>
          <a:r>
            <a:rPr lang="en-CA" sz="2000" b="0" i="0" kern="1200" dirty="0"/>
            <a:t>- Rapid technological change</a:t>
          </a:r>
        </a:p>
        <a:p>
          <a:pPr marL="0" lvl="0" indent="0" algn="l" defTabSz="889000">
            <a:lnSpc>
              <a:spcPct val="90000"/>
            </a:lnSpc>
            <a:spcBef>
              <a:spcPct val="0"/>
            </a:spcBef>
            <a:spcAft>
              <a:spcPct val="35000"/>
            </a:spcAft>
            <a:buFont typeface="+mj-lt"/>
            <a:buNone/>
          </a:pPr>
          <a:r>
            <a:rPr lang="en-US" sz="2000" b="0" i="0" kern="1200" dirty="0"/>
            <a:t>- Saturated smartphone markets in developed countries</a:t>
          </a:r>
        </a:p>
        <a:p>
          <a:pPr marL="0" lvl="0" indent="0" algn="l" defTabSz="889000">
            <a:lnSpc>
              <a:spcPct val="90000"/>
            </a:lnSpc>
            <a:spcBef>
              <a:spcPct val="0"/>
            </a:spcBef>
            <a:spcAft>
              <a:spcPct val="35000"/>
            </a:spcAft>
            <a:buFont typeface="+mj-lt"/>
            <a:buNone/>
          </a:pPr>
          <a:r>
            <a:rPr lang="en-US" sz="2000" b="0" i="0" kern="1200" dirty="0"/>
            <a:t>- </a:t>
          </a:r>
          <a:r>
            <a:rPr lang="en-CA" sz="2000" kern="1200" dirty="0"/>
            <a:t>Blackberry has to fight the slack and the gloomy internal environment.</a:t>
          </a:r>
          <a:endParaRPr lang="en-CA" sz="2000" b="1" kern="1200" dirty="0"/>
        </a:p>
      </dsp:txBody>
      <dsp:txXfrm rot="-5400000">
        <a:off x="5617724" y="3266040"/>
        <a:ext cx="5617723" cy="2254334"/>
      </dsp:txXfrm>
    </dsp:sp>
    <dsp:sp modelId="{08923CBE-5003-4C6C-9197-04ECFFB3DFDE}">
      <dsp:nvSpPr>
        <dsp:cNvPr id="0" name=""/>
        <dsp:cNvSpPr/>
      </dsp:nvSpPr>
      <dsp:spPr>
        <a:xfrm>
          <a:off x="4533019" y="2114268"/>
          <a:ext cx="2126195" cy="854235"/>
        </a:xfrm>
        <a:prstGeom prst="roundRect">
          <a:avLst/>
        </a:prstGeom>
        <a:solidFill>
          <a:schemeClr val="accent1">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CA" sz="3600" kern="1200" dirty="0"/>
            <a:t>SWOT</a:t>
          </a:r>
          <a:endParaRPr lang="en-CA" sz="4500" kern="1200" dirty="0"/>
        </a:p>
      </dsp:txBody>
      <dsp:txXfrm>
        <a:off x="4574719" y="2155968"/>
        <a:ext cx="2042795" cy="770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621904" y="-860625"/>
          <a:ext cx="6693493" cy="6693493"/>
        </a:xfrm>
        <a:prstGeom prst="blockArc">
          <a:avLst>
            <a:gd name="adj1" fmla="val 18900000"/>
            <a:gd name="adj2" fmla="val 2700000"/>
            <a:gd name="adj3" fmla="val 323"/>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32497" y="1064907"/>
          <a:ext cx="5862467" cy="34592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45720" rIns="45720" bIns="45720" numCol="1" spcCol="1270" anchor="ctr" anchorCtr="0">
          <a:noAutofit/>
        </a:bodyPr>
        <a:lstStyle/>
        <a:p>
          <a:pPr marL="0" lvl="0" indent="0" algn="l" defTabSz="800100">
            <a:lnSpc>
              <a:spcPct val="100000"/>
            </a:lnSpc>
            <a:spcBef>
              <a:spcPct val="0"/>
            </a:spcBef>
            <a:spcAft>
              <a:spcPct val="35000"/>
            </a:spcAft>
            <a:buNone/>
          </a:pPr>
          <a:r>
            <a:rPr lang="en-CA" sz="1800" kern="1200" dirty="0"/>
            <a:t>Software, Compatibility and Virtualization </a:t>
          </a:r>
          <a:r>
            <a:rPr lang="en-US" sz="1800" kern="1200" dirty="0"/>
            <a:t>	</a:t>
          </a:r>
        </a:p>
      </dsp:txBody>
      <dsp:txXfrm>
        <a:off x="932497" y="1064907"/>
        <a:ext cx="5862467" cy="345929"/>
      </dsp:txXfrm>
    </dsp:sp>
    <dsp:sp modelId="{07CB3071-D555-47DA-A36A-69EB91531FD8}">
      <dsp:nvSpPr>
        <dsp:cNvPr id="0" name=""/>
        <dsp:cNvSpPr/>
      </dsp:nvSpPr>
      <dsp:spPr>
        <a:xfrm>
          <a:off x="72177" y="196403"/>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861626" y="3491074"/>
          <a:ext cx="5954769" cy="34592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40640" rIns="40640" bIns="40640" numCol="1" spcCol="1270" anchor="ctr" anchorCtr="0">
          <a:noAutofit/>
        </a:bodyPr>
        <a:lstStyle/>
        <a:p>
          <a:pPr marL="0" lvl="0" indent="0" algn="l" defTabSz="711200">
            <a:lnSpc>
              <a:spcPct val="100000"/>
            </a:lnSpc>
            <a:spcBef>
              <a:spcPct val="0"/>
            </a:spcBef>
            <a:spcAft>
              <a:spcPct val="35000"/>
            </a:spcAft>
            <a:buNone/>
          </a:pPr>
          <a:r>
            <a:rPr lang="en-CA" sz="1600" kern="1200" dirty="0"/>
            <a:t>Cloud Services, Data Synchronization and BBM Applications</a:t>
          </a:r>
          <a:endParaRPr lang="en-US" sz="1600" kern="1200" dirty="0"/>
        </a:p>
      </dsp:txBody>
      <dsp:txXfrm>
        <a:off x="861626" y="3491074"/>
        <a:ext cx="5954769" cy="345929"/>
      </dsp:txXfrm>
    </dsp:sp>
    <dsp:sp modelId="{3F8116AC-FAC3-4E95-9865-93CCFEB191B9}">
      <dsp:nvSpPr>
        <dsp:cNvPr id="0" name=""/>
        <dsp:cNvSpPr/>
      </dsp:nvSpPr>
      <dsp:spPr>
        <a:xfrm>
          <a:off x="477607" y="918821"/>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945086" y="1796022"/>
          <a:ext cx="5757868" cy="54875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40640" rIns="40640" bIns="40640" numCol="1" spcCol="1270" anchor="ctr" anchorCtr="0">
          <a:noAutofit/>
        </a:bodyPr>
        <a:lstStyle/>
        <a:p>
          <a:pPr marL="0" lvl="0" indent="0" algn="l" defTabSz="711200">
            <a:lnSpc>
              <a:spcPct val="100000"/>
            </a:lnSpc>
            <a:spcBef>
              <a:spcPct val="0"/>
            </a:spcBef>
            <a:spcAft>
              <a:spcPct val="35000"/>
            </a:spcAft>
            <a:buNone/>
          </a:pPr>
          <a:r>
            <a:rPr lang="en-CA" sz="1600" kern="1200" dirty="0"/>
            <a:t>Autonomous Software, QNX, Infotainment and the Internet of Things</a:t>
          </a:r>
          <a:endParaRPr lang="en-US" sz="1600" kern="1200" dirty="0"/>
        </a:p>
      </dsp:txBody>
      <dsp:txXfrm>
        <a:off x="945086" y="1796022"/>
        <a:ext cx="5757868" cy="548756"/>
      </dsp:txXfrm>
    </dsp:sp>
    <dsp:sp modelId="{A965097E-32F1-4AB8-8C4E-2814A7596B2F}">
      <dsp:nvSpPr>
        <dsp:cNvPr id="0" name=""/>
        <dsp:cNvSpPr/>
      </dsp:nvSpPr>
      <dsp:spPr>
        <a:xfrm>
          <a:off x="699674" y="1766637"/>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281E436-C5E9-47B2-BBCF-23732A4271E4}">
      <dsp:nvSpPr>
        <dsp:cNvPr id="0" name=""/>
        <dsp:cNvSpPr/>
      </dsp:nvSpPr>
      <dsp:spPr>
        <a:xfrm>
          <a:off x="1016829" y="2689201"/>
          <a:ext cx="5757868" cy="34592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35560" rIns="35560" bIns="35560" numCol="1" spcCol="1270" anchor="ctr" anchorCtr="0">
          <a:noAutofit/>
        </a:bodyPr>
        <a:lstStyle/>
        <a:p>
          <a:pPr marL="0" lvl="0" indent="0" algn="l" defTabSz="622300">
            <a:lnSpc>
              <a:spcPct val="90000"/>
            </a:lnSpc>
            <a:spcBef>
              <a:spcPct val="0"/>
            </a:spcBef>
            <a:spcAft>
              <a:spcPct val="35000"/>
            </a:spcAft>
            <a:buNone/>
          </a:pPr>
          <a:r>
            <a:rPr lang="en-CA" sz="1400" kern="1200" dirty="0"/>
            <a:t>Re-design 90s &amp; 2000’s Models and Target Different Generations </a:t>
          </a:r>
          <a:endParaRPr lang="en-US" sz="1400" kern="1200" dirty="0"/>
        </a:p>
      </dsp:txBody>
      <dsp:txXfrm>
        <a:off x="1016829" y="2689201"/>
        <a:ext cx="5757868" cy="345929"/>
      </dsp:txXfrm>
    </dsp:sp>
    <dsp:sp modelId="{0DE485C3-813D-43F5-9095-BED86AE19D25}">
      <dsp:nvSpPr>
        <dsp:cNvPr id="0" name=""/>
        <dsp:cNvSpPr/>
      </dsp:nvSpPr>
      <dsp:spPr>
        <a:xfrm>
          <a:off x="699674" y="2551257"/>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8E8B132-C7C3-4428-A3C3-5686C91EBB90}">
      <dsp:nvSpPr>
        <dsp:cNvPr id="0" name=""/>
        <dsp:cNvSpPr/>
      </dsp:nvSpPr>
      <dsp:spPr>
        <a:xfrm>
          <a:off x="638322" y="335646"/>
          <a:ext cx="5566994" cy="34592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Broad Range of Products and Marketing Strategies</a:t>
          </a:r>
        </a:p>
      </dsp:txBody>
      <dsp:txXfrm>
        <a:off x="638322" y="335646"/>
        <a:ext cx="5566994" cy="345929"/>
      </dsp:txXfrm>
    </dsp:sp>
    <dsp:sp modelId="{3BA74AE2-F284-4AFC-864D-5762F5DE7F1C}">
      <dsp:nvSpPr>
        <dsp:cNvPr id="0" name=""/>
        <dsp:cNvSpPr/>
      </dsp:nvSpPr>
      <dsp:spPr>
        <a:xfrm>
          <a:off x="502773" y="3336374"/>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11406D-6A23-4057-9D48-8556F3EDF99B}">
      <dsp:nvSpPr>
        <dsp:cNvPr id="0" name=""/>
        <dsp:cNvSpPr/>
      </dsp:nvSpPr>
      <dsp:spPr>
        <a:xfrm>
          <a:off x="388240" y="4259435"/>
          <a:ext cx="6385365" cy="345929"/>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5510" tIns="45720" rIns="45720" bIns="45720" numCol="1" spcCol="1270" anchor="ctr" anchorCtr="0">
          <a:noAutofit/>
        </a:bodyPr>
        <a:lstStyle/>
        <a:p>
          <a:pPr marL="0" lvl="0" indent="0" algn="l" defTabSz="800100">
            <a:lnSpc>
              <a:spcPct val="90000"/>
            </a:lnSpc>
            <a:spcBef>
              <a:spcPct val="0"/>
            </a:spcBef>
            <a:spcAft>
              <a:spcPct val="35000"/>
            </a:spcAft>
            <a:buNone/>
          </a:pPr>
          <a:r>
            <a:rPr lang="en-CA" sz="1800" kern="1200" dirty="0"/>
            <a:t>Advanced Security and Privacy</a:t>
          </a:r>
          <a:endParaRPr lang="en-US" sz="1800" kern="1200" dirty="0"/>
        </a:p>
      </dsp:txBody>
      <dsp:txXfrm>
        <a:off x="388240" y="4259435"/>
        <a:ext cx="6385365" cy="345929"/>
      </dsp:txXfrm>
    </dsp:sp>
    <dsp:sp modelId="{0C37A62B-D933-456E-9AAE-4189F84DAE90}">
      <dsp:nvSpPr>
        <dsp:cNvPr id="0" name=""/>
        <dsp:cNvSpPr/>
      </dsp:nvSpPr>
      <dsp:spPr>
        <a:xfrm>
          <a:off x="72177" y="4121491"/>
          <a:ext cx="654347" cy="6543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3/22/2019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3/22/2019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10326" y="-8388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12441" y="4336269"/>
            <a:ext cx="11133247" cy="796468"/>
          </a:xfrm>
        </p:spPr>
        <p:txBody>
          <a:bodyPr>
            <a:noAutofit/>
          </a:bodyPr>
          <a:lstStyle/>
          <a:p>
            <a:r>
              <a:rPr lang="en-US" sz="4400" dirty="0">
                <a:solidFill>
                  <a:schemeClr val="bg1"/>
                </a:solidFill>
              </a:rPr>
              <a:t>Saving a Canadian Icon</a:t>
            </a:r>
          </a:p>
        </p:txBody>
      </p:sp>
      <p:sp>
        <p:nvSpPr>
          <p:cNvPr id="4" name="TextBox 3">
            <a:extLst>
              <a:ext uri="{FF2B5EF4-FFF2-40B4-BE49-F238E27FC236}">
                <a16:creationId xmlns:a16="http://schemas.microsoft.com/office/drawing/2014/main" id="{A32C9E85-053A-4A85-B845-5998C3A67E54}"/>
              </a:ext>
            </a:extLst>
          </p:cNvPr>
          <p:cNvSpPr txBox="1"/>
          <p:nvPr/>
        </p:nvSpPr>
        <p:spPr>
          <a:xfrm>
            <a:off x="599227" y="5132737"/>
            <a:ext cx="6296523" cy="738664"/>
          </a:xfrm>
          <a:prstGeom prst="rect">
            <a:avLst/>
          </a:prstGeom>
          <a:noFill/>
        </p:spPr>
        <p:txBody>
          <a:bodyPr wrap="square" rtlCol="0">
            <a:spAutoFit/>
          </a:bodyPr>
          <a:lstStyle/>
          <a:p>
            <a:pPr algn="ctr"/>
            <a:r>
              <a:rPr lang="en-US" sz="2400" b="1" u="sng" dirty="0">
                <a:solidFill>
                  <a:schemeClr val="bg1"/>
                </a:solidFill>
              </a:rPr>
              <a:t>“BlackBerry LTD”</a:t>
            </a:r>
            <a:endParaRPr lang="en-CA" sz="2400" dirty="0">
              <a:solidFill>
                <a:schemeClr val="bg1"/>
              </a:solidFill>
            </a:endParaRPr>
          </a:p>
          <a:p>
            <a:endParaRPr lang="en-CA" dirty="0"/>
          </a:p>
        </p:txBody>
      </p:sp>
      <p:graphicFrame>
        <p:nvGraphicFramePr>
          <p:cNvPr id="5" name="Table 4">
            <a:extLst>
              <a:ext uri="{FF2B5EF4-FFF2-40B4-BE49-F238E27FC236}">
                <a16:creationId xmlns:a16="http://schemas.microsoft.com/office/drawing/2014/main" id="{57FD2804-7FEF-42B1-BF04-9D3E12D5CA21}"/>
              </a:ext>
            </a:extLst>
          </p:cNvPr>
          <p:cNvGraphicFramePr>
            <a:graphicFrameLocks noGrp="1"/>
          </p:cNvGraphicFramePr>
          <p:nvPr>
            <p:extLst>
              <p:ext uri="{D42A27DB-BD31-4B8C-83A1-F6EECF244321}">
                <p14:modId xmlns:p14="http://schemas.microsoft.com/office/powerpoint/2010/main" val="3544942554"/>
              </p:ext>
            </p:extLst>
          </p:nvPr>
        </p:nvGraphicFramePr>
        <p:xfrm>
          <a:off x="476189" y="3033441"/>
          <a:ext cx="4839335" cy="1116840"/>
        </p:xfrm>
        <a:graphic>
          <a:graphicData uri="http://schemas.openxmlformats.org/drawingml/2006/table">
            <a:tbl>
              <a:tblPr firstRow="1" firstCol="1" bandRow="1">
                <a:tableStyleId>{5C22544A-7EE6-4342-B048-85BDC9FD1C3A}</a:tableStyleId>
              </a:tblPr>
              <a:tblGrid>
                <a:gridCol w="3076842">
                  <a:extLst>
                    <a:ext uri="{9D8B030D-6E8A-4147-A177-3AD203B41FA5}">
                      <a16:colId xmlns:a16="http://schemas.microsoft.com/office/drawing/2014/main" val="1002759472"/>
                    </a:ext>
                  </a:extLst>
                </a:gridCol>
                <a:gridCol w="1762493">
                  <a:extLst>
                    <a:ext uri="{9D8B030D-6E8A-4147-A177-3AD203B41FA5}">
                      <a16:colId xmlns:a16="http://schemas.microsoft.com/office/drawing/2014/main" val="3770148673"/>
                    </a:ext>
                  </a:extLst>
                </a:gridCol>
              </a:tblGrid>
              <a:tr h="236220">
                <a:tc>
                  <a:txBody>
                    <a:bodyPr/>
                    <a:lstStyle/>
                    <a:p>
                      <a:pPr algn="ctr">
                        <a:lnSpc>
                          <a:spcPct val="107000"/>
                        </a:lnSpc>
                        <a:spcAft>
                          <a:spcPts val="0"/>
                        </a:spcAft>
                      </a:pPr>
                      <a:r>
                        <a:rPr lang="en-CA" sz="1800" b="0" dirty="0">
                          <a:effectLst/>
                        </a:rPr>
                        <a:t>Maninder Kaur </a:t>
                      </a:r>
                      <a:r>
                        <a:rPr lang="en-CA" sz="1800" b="0" dirty="0" err="1">
                          <a:effectLst/>
                        </a:rPr>
                        <a:t>Baria</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CA" sz="1800" b="0" dirty="0">
                          <a:effectLst/>
                        </a:rPr>
                        <a:t>A00429943</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2188980"/>
                  </a:ext>
                </a:extLst>
              </a:tr>
              <a:tr h="236220">
                <a:tc>
                  <a:txBody>
                    <a:bodyPr/>
                    <a:lstStyle/>
                    <a:p>
                      <a:pPr algn="ctr">
                        <a:lnSpc>
                          <a:spcPct val="107000"/>
                        </a:lnSpc>
                        <a:spcAft>
                          <a:spcPts val="0"/>
                        </a:spcAft>
                      </a:pPr>
                      <a:r>
                        <a:rPr lang="en-CA" sz="1800" b="0" dirty="0">
                          <a:effectLst/>
                        </a:rPr>
                        <a:t>Caner </a:t>
                      </a:r>
                      <a:r>
                        <a:rPr lang="en-CA" sz="1800" b="0" dirty="0" err="1">
                          <a:effectLst/>
                        </a:rPr>
                        <a:t>Irfanoglu</a:t>
                      </a:r>
                      <a:r>
                        <a:rPr lang="en-CA" sz="1800" b="0" dirty="0">
                          <a:effectLst/>
                        </a:rPr>
                        <a:t> Adil</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CA" sz="1800" b="0" dirty="0">
                          <a:effectLst/>
                        </a:rPr>
                        <a:t>A00425840</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1828359"/>
                  </a:ext>
                </a:extLst>
              </a:tr>
              <a:tr h="236220">
                <a:tc>
                  <a:txBody>
                    <a:bodyPr/>
                    <a:lstStyle/>
                    <a:p>
                      <a:pPr algn="ctr">
                        <a:lnSpc>
                          <a:spcPct val="107000"/>
                        </a:lnSpc>
                        <a:spcAft>
                          <a:spcPts val="0"/>
                        </a:spcAft>
                      </a:pPr>
                      <a:r>
                        <a:rPr lang="en-CA" sz="1800" b="0" dirty="0">
                          <a:effectLst/>
                        </a:rPr>
                        <a:t>Aman Sharma</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CA" sz="1800" b="0" dirty="0">
                          <a:effectLst/>
                        </a:rPr>
                        <a:t>A00429273</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9998959"/>
                  </a:ext>
                </a:extLst>
              </a:tr>
              <a:tr h="236220">
                <a:tc>
                  <a:txBody>
                    <a:bodyPr/>
                    <a:lstStyle/>
                    <a:p>
                      <a:pPr algn="ctr">
                        <a:lnSpc>
                          <a:spcPct val="107000"/>
                        </a:lnSpc>
                        <a:spcAft>
                          <a:spcPts val="0"/>
                        </a:spcAft>
                      </a:pPr>
                      <a:r>
                        <a:rPr lang="en-CA" sz="1800" b="0">
                          <a:effectLst/>
                        </a:rPr>
                        <a:t>AbdelRahman Hassan</a:t>
                      </a:r>
                      <a:endParaRPr lang="en-CA"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CA" sz="1800" b="0" dirty="0">
                          <a:effectLst/>
                        </a:rPr>
                        <a:t>A00419918</a:t>
                      </a:r>
                      <a:endParaRPr lang="en-CA"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6292345"/>
                  </a:ext>
                </a:extLst>
              </a:tr>
            </a:tbl>
          </a:graphicData>
        </a:graphic>
      </p:graphicFrame>
      <p:sp>
        <p:nvSpPr>
          <p:cNvPr id="6" name="TextBox 5">
            <a:extLst>
              <a:ext uri="{FF2B5EF4-FFF2-40B4-BE49-F238E27FC236}">
                <a16:creationId xmlns:a16="http://schemas.microsoft.com/office/drawing/2014/main" id="{94B18CED-6C04-4CF6-8118-E6F69607831A}"/>
              </a:ext>
            </a:extLst>
          </p:cNvPr>
          <p:cNvSpPr txBox="1"/>
          <p:nvPr/>
        </p:nvSpPr>
        <p:spPr>
          <a:xfrm>
            <a:off x="446534" y="2543971"/>
            <a:ext cx="2724505" cy="400110"/>
          </a:xfrm>
          <a:prstGeom prst="rect">
            <a:avLst/>
          </a:prstGeom>
          <a:noFill/>
        </p:spPr>
        <p:txBody>
          <a:bodyPr wrap="square" rtlCol="0">
            <a:spAutoFit/>
          </a:bodyPr>
          <a:lstStyle/>
          <a:p>
            <a:r>
              <a:rPr lang="en-CA" sz="2000" b="1" dirty="0">
                <a:solidFill>
                  <a:schemeClr val="bg1"/>
                </a:solidFill>
              </a:rPr>
              <a:t>Group 3</a:t>
            </a:r>
          </a:p>
        </p:txBody>
      </p:sp>
      <p:pic>
        <p:nvPicPr>
          <p:cNvPr id="16" name="Picture 15" descr="Image result for smu halifax">
            <a:extLst>
              <a:ext uri="{FF2B5EF4-FFF2-40B4-BE49-F238E27FC236}">
                <a16:creationId xmlns:a16="http://schemas.microsoft.com/office/drawing/2014/main" id="{6243FCF6-CEBF-4A20-81BE-F8BE192D25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78934" y="5318725"/>
            <a:ext cx="2713839" cy="998220"/>
          </a:xfrm>
          <a:prstGeom prst="rect">
            <a:avLst/>
          </a:prstGeom>
          <a:noFill/>
          <a:ln>
            <a:noFill/>
          </a:ln>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C5A1-A266-4180-A6ED-3103A5E653CC}"/>
              </a:ext>
            </a:extLst>
          </p:cNvPr>
          <p:cNvSpPr>
            <a:spLocks noGrp="1"/>
          </p:cNvSpPr>
          <p:nvPr>
            <p:ph type="title"/>
          </p:nvPr>
        </p:nvSpPr>
        <p:spPr>
          <a:xfrm>
            <a:off x="581192" y="509192"/>
            <a:ext cx="11029616" cy="1013800"/>
          </a:xfrm>
        </p:spPr>
        <p:txBody>
          <a:bodyPr>
            <a:normAutofit/>
          </a:bodyPr>
          <a:lstStyle/>
          <a:p>
            <a:pPr algn="ctr"/>
            <a:r>
              <a:rPr lang="en-US" b="1" dirty="0"/>
              <a:t>Who can support BlackBerry?</a:t>
            </a:r>
            <a:endParaRPr lang="en-CA" dirty="0"/>
          </a:p>
        </p:txBody>
      </p:sp>
      <p:sp>
        <p:nvSpPr>
          <p:cNvPr id="71" name="Rectangle 70">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blackberry and canada">
            <a:extLst>
              <a:ext uri="{FF2B5EF4-FFF2-40B4-BE49-F238E27FC236}">
                <a16:creationId xmlns:a16="http://schemas.microsoft.com/office/drawing/2014/main" id="{C3757F70-6BBF-42B3-B8E0-51DC04A8F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529423"/>
            <a:ext cx="4962525" cy="33124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7813768-8236-41C1-A4D5-666074780D64}"/>
              </a:ext>
            </a:extLst>
          </p:cNvPr>
          <p:cNvSpPr>
            <a:spLocks noGrp="1"/>
          </p:cNvSpPr>
          <p:nvPr>
            <p:ph idx="1"/>
          </p:nvPr>
        </p:nvSpPr>
        <p:spPr>
          <a:xfrm>
            <a:off x="6335805" y="2180496"/>
            <a:ext cx="5275001" cy="4045683"/>
          </a:xfrm>
        </p:spPr>
        <p:txBody>
          <a:bodyPr>
            <a:normAutofit/>
          </a:bodyPr>
          <a:lstStyle/>
          <a:p>
            <a:pPr algn="just"/>
            <a:r>
              <a:rPr lang="en-CA" dirty="0"/>
              <a:t>Our users, Government of Canada, Canadian companies and manufacturing industries to help us as Canadian value and reputable company worldwide. </a:t>
            </a:r>
          </a:p>
          <a:p>
            <a:r>
              <a:rPr lang="en-CA" dirty="0"/>
              <a:t>Recently Ottawa is invested $40 million into BlackBerry's QNX division, which is based in the Ottawa suburb of Kanata, to help the company develop automated control systems, and improve vehicle safety and security by expanding its driver assistance system.</a:t>
            </a:r>
            <a:br>
              <a:rPr lang="en-CA" dirty="0"/>
            </a:br>
            <a:br>
              <a:rPr lang="en-CA" dirty="0"/>
            </a:br>
            <a:endParaRPr lang="en-CA" dirty="0"/>
          </a:p>
        </p:txBody>
      </p:sp>
    </p:spTree>
    <p:extLst>
      <p:ext uri="{BB962C8B-B14F-4D97-AF65-F5344CB8AC3E}">
        <p14:creationId xmlns:p14="http://schemas.microsoft.com/office/powerpoint/2010/main" val="12564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9B0A-4949-43B3-B293-3B1BB2E38211}"/>
              </a:ext>
            </a:extLst>
          </p:cNvPr>
          <p:cNvSpPr>
            <a:spLocks noGrp="1"/>
          </p:cNvSpPr>
          <p:nvPr>
            <p:ph type="title"/>
          </p:nvPr>
        </p:nvSpPr>
        <p:spPr>
          <a:xfrm>
            <a:off x="581192" y="702156"/>
            <a:ext cx="11029616" cy="1013800"/>
          </a:xfrm>
        </p:spPr>
        <p:txBody>
          <a:bodyPr>
            <a:normAutofit/>
          </a:bodyPr>
          <a:lstStyle/>
          <a:p>
            <a:r>
              <a:rPr lang="en-US" b="1"/>
              <a:t>How can BlackBerry evaluate their progress?</a:t>
            </a:r>
            <a:br>
              <a:rPr lang="en-CA"/>
            </a:br>
            <a:endParaRPr lang="en-CA"/>
          </a:p>
        </p:txBody>
      </p:sp>
      <p:sp>
        <p:nvSpPr>
          <p:cNvPr id="73" name="Rectangle 7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Related image">
            <a:extLst>
              <a:ext uri="{FF2B5EF4-FFF2-40B4-BE49-F238E27FC236}">
                <a16:creationId xmlns:a16="http://schemas.microsoft.com/office/drawing/2014/main" id="{999D2515-16C4-438C-B0AD-DB74451BE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305" y="2361056"/>
            <a:ext cx="3658364"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7DE64F-E077-4DDD-B4FA-308E9444DD8A}"/>
              </a:ext>
            </a:extLst>
          </p:cNvPr>
          <p:cNvSpPr>
            <a:spLocks noGrp="1"/>
          </p:cNvSpPr>
          <p:nvPr>
            <p:ph idx="1"/>
          </p:nvPr>
        </p:nvSpPr>
        <p:spPr>
          <a:xfrm>
            <a:off x="6335805" y="2180496"/>
            <a:ext cx="5275001" cy="4045683"/>
          </a:xfrm>
        </p:spPr>
        <p:txBody>
          <a:bodyPr>
            <a:normAutofit/>
          </a:bodyPr>
          <a:lstStyle/>
          <a:p>
            <a:r>
              <a:rPr lang="en-CA" dirty="0"/>
              <a:t>Look at Their Financial Statements.</a:t>
            </a:r>
          </a:p>
          <a:p>
            <a:r>
              <a:rPr lang="en-CA" dirty="0"/>
              <a:t>Check Customer Satisfaction.</a:t>
            </a:r>
          </a:p>
          <a:p>
            <a:r>
              <a:rPr lang="en-CA" dirty="0"/>
              <a:t>Average How Many New Customers You Get.</a:t>
            </a:r>
          </a:p>
          <a:p>
            <a:r>
              <a:rPr lang="en-CA" dirty="0"/>
              <a:t>Conduct Performance Reviews.</a:t>
            </a:r>
          </a:p>
          <a:p>
            <a:r>
              <a:rPr lang="en-CA" dirty="0"/>
              <a:t>Stay Current on The Market.</a:t>
            </a:r>
          </a:p>
          <a:p>
            <a:r>
              <a:rPr lang="en-CA" dirty="0"/>
              <a:t>Assess Their Own Expectations.</a:t>
            </a:r>
          </a:p>
        </p:txBody>
      </p:sp>
    </p:spTree>
    <p:extLst>
      <p:ext uri="{BB962C8B-B14F-4D97-AF65-F5344CB8AC3E}">
        <p14:creationId xmlns:p14="http://schemas.microsoft.com/office/powerpoint/2010/main" val="11004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A984-BD90-4BE7-A52F-201AD1C186F3}"/>
              </a:ext>
            </a:extLst>
          </p:cNvPr>
          <p:cNvSpPr>
            <a:spLocks noGrp="1"/>
          </p:cNvSpPr>
          <p:nvPr>
            <p:ph type="title"/>
          </p:nvPr>
        </p:nvSpPr>
        <p:spPr>
          <a:xfrm>
            <a:off x="581192" y="419126"/>
            <a:ext cx="11029616" cy="1013800"/>
          </a:xfrm>
        </p:spPr>
        <p:txBody>
          <a:bodyPr/>
          <a:lstStyle/>
          <a:p>
            <a:pPr algn="ctr"/>
            <a:r>
              <a:rPr lang="en-CA" b="1" dirty="0"/>
              <a:t>Conclusion</a:t>
            </a:r>
          </a:p>
        </p:txBody>
      </p:sp>
      <p:sp>
        <p:nvSpPr>
          <p:cNvPr id="3" name="Content Placeholder 2">
            <a:extLst>
              <a:ext uri="{FF2B5EF4-FFF2-40B4-BE49-F238E27FC236}">
                <a16:creationId xmlns:a16="http://schemas.microsoft.com/office/drawing/2014/main" id="{1C5BCC04-5969-4221-AF23-C2C82A520AB6}"/>
              </a:ext>
            </a:extLst>
          </p:cNvPr>
          <p:cNvSpPr>
            <a:spLocks noGrp="1"/>
          </p:cNvSpPr>
          <p:nvPr>
            <p:ph idx="1"/>
          </p:nvPr>
        </p:nvSpPr>
        <p:spPr>
          <a:xfrm>
            <a:off x="344535" y="1606362"/>
            <a:ext cx="11029615" cy="3678303"/>
          </a:xfrm>
        </p:spPr>
        <p:txBody>
          <a:bodyPr/>
          <a:lstStyle/>
          <a:p>
            <a:r>
              <a:rPr lang="en-CA" dirty="0"/>
              <a:t>The effectiveness of the strategy and the trust put in this plan comes from the leaders Blackberry has today, as well as it being in line with current company-wide strategies that already exist.</a:t>
            </a:r>
            <a:endParaRPr lang="en-CA" sz="1600" dirty="0"/>
          </a:p>
          <a:p>
            <a:r>
              <a:rPr lang="en-CA" dirty="0"/>
              <a:t>Rebranding to meet today’s demand.</a:t>
            </a:r>
          </a:p>
          <a:p>
            <a:endParaRPr lang="en-CA" sz="1600" dirty="0"/>
          </a:p>
          <a:p>
            <a:endParaRPr lang="en-CA" dirty="0"/>
          </a:p>
        </p:txBody>
      </p:sp>
      <p:pic>
        <p:nvPicPr>
          <p:cNvPr id="4" name="Picture 3">
            <a:extLst>
              <a:ext uri="{FF2B5EF4-FFF2-40B4-BE49-F238E27FC236}">
                <a16:creationId xmlns:a16="http://schemas.microsoft.com/office/drawing/2014/main" id="{F7A805CA-86D8-4E52-A394-B0A3EF28456B}"/>
              </a:ext>
            </a:extLst>
          </p:cNvPr>
          <p:cNvPicPr>
            <a:picLocks noChangeAspect="1"/>
          </p:cNvPicPr>
          <p:nvPr/>
        </p:nvPicPr>
        <p:blipFill>
          <a:blip r:embed="rId2"/>
          <a:stretch>
            <a:fillRect/>
          </a:stretch>
        </p:blipFill>
        <p:spPr>
          <a:xfrm>
            <a:off x="5859343" y="4138988"/>
            <a:ext cx="4122857" cy="2299886"/>
          </a:xfrm>
          <a:prstGeom prst="rect">
            <a:avLst/>
          </a:prstGeom>
        </p:spPr>
      </p:pic>
      <p:pic>
        <p:nvPicPr>
          <p:cNvPr id="5" name="Picture 4">
            <a:extLst>
              <a:ext uri="{FF2B5EF4-FFF2-40B4-BE49-F238E27FC236}">
                <a16:creationId xmlns:a16="http://schemas.microsoft.com/office/drawing/2014/main" id="{CD0CA891-AF67-46CF-968E-D73B0EB31B57}"/>
              </a:ext>
            </a:extLst>
          </p:cNvPr>
          <p:cNvPicPr>
            <a:picLocks noChangeAspect="1"/>
          </p:cNvPicPr>
          <p:nvPr/>
        </p:nvPicPr>
        <p:blipFill>
          <a:blip r:embed="rId3"/>
          <a:stretch>
            <a:fillRect/>
          </a:stretch>
        </p:blipFill>
        <p:spPr>
          <a:xfrm>
            <a:off x="1369167" y="4130456"/>
            <a:ext cx="3398777" cy="2308418"/>
          </a:xfrm>
          <a:prstGeom prst="rect">
            <a:avLst/>
          </a:prstGeom>
        </p:spPr>
      </p:pic>
    </p:spTree>
    <p:extLst>
      <p:ext uri="{BB962C8B-B14F-4D97-AF65-F5344CB8AC3E}">
        <p14:creationId xmlns:p14="http://schemas.microsoft.com/office/powerpoint/2010/main" val="358613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199278" y="4547359"/>
            <a:ext cx="3081576" cy="1051436"/>
          </a:xfrm>
        </p:spPr>
        <p:txBody>
          <a:bodyPr>
            <a:normAutofit/>
          </a:bodyPr>
          <a:lstStyle/>
          <a:p>
            <a:r>
              <a:rPr lang="en-US" dirty="0">
                <a:solidFill>
                  <a:srgbClr val="FFFFFF"/>
                </a:solidFill>
              </a:rPr>
              <a:t>Thank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Subtitle 5">
            <a:extLst>
              <a:ext uri="{FF2B5EF4-FFF2-40B4-BE49-F238E27FC236}">
                <a16:creationId xmlns:a16="http://schemas.microsoft.com/office/drawing/2014/main" id="{89C183F6-CE7F-4EB4-9723-9F2A01EA2E13}"/>
              </a:ext>
            </a:extLst>
          </p:cNvPr>
          <p:cNvSpPr>
            <a:spLocks noGrp="1"/>
          </p:cNvSpPr>
          <p:nvPr>
            <p:ph type="subTitle" idx="1"/>
          </p:nvPr>
        </p:nvSpPr>
        <p:spPr>
          <a:xfrm>
            <a:off x="8199278" y="2838679"/>
            <a:ext cx="2035291" cy="590321"/>
          </a:xfrm>
        </p:spPr>
        <p:txBody>
          <a:bodyPr>
            <a:normAutofit/>
          </a:bodyPr>
          <a:lstStyle/>
          <a:p>
            <a:r>
              <a:rPr lang="en-CA" sz="2000" dirty="0">
                <a:solidFill>
                  <a:schemeClr val="bg1"/>
                </a:solidFill>
              </a:rPr>
              <a:t>Questions?</a:t>
            </a:r>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5CBE-266D-4E8F-A95C-FD6097716333}"/>
              </a:ext>
            </a:extLst>
          </p:cNvPr>
          <p:cNvSpPr>
            <a:spLocks noGrp="1"/>
          </p:cNvSpPr>
          <p:nvPr>
            <p:ph type="title"/>
          </p:nvPr>
        </p:nvSpPr>
        <p:spPr>
          <a:xfrm>
            <a:off x="581192" y="838899"/>
            <a:ext cx="8165260" cy="549886"/>
          </a:xfrm>
        </p:spPr>
        <p:txBody>
          <a:bodyPr>
            <a:normAutofit/>
          </a:bodyPr>
          <a:lstStyle/>
          <a:p>
            <a:pPr algn="ctr"/>
            <a:r>
              <a:rPr lang="en-CA" dirty="0"/>
              <a:t>Introduction</a:t>
            </a:r>
          </a:p>
        </p:txBody>
      </p:sp>
      <p:pic>
        <p:nvPicPr>
          <p:cNvPr id="4" name="BlackBerry 35th Anniversary Special Message">
            <a:hlinkClick r:id="" action="ppaction://media"/>
            <a:extLst>
              <a:ext uri="{FF2B5EF4-FFF2-40B4-BE49-F238E27FC236}">
                <a16:creationId xmlns:a16="http://schemas.microsoft.com/office/drawing/2014/main" id="{CB15F7E2-2805-41EA-94E0-1B5D145FAC9A}"/>
              </a:ext>
            </a:extLst>
          </p:cNvPr>
          <p:cNvPicPr>
            <a:picLocks noGrp="1" noChangeAspect="1"/>
          </p:cNvPicPr>
          <p:nvPr>
            <p:ph idx="1"/>
            <a:videoFile r:link="rId1"/>
            <p:extLst>
              <p:ext uri="{DAA4B4D4-6D71-4841-9C94-3DE7FCFB9230}">
                <p14:media xmlns:p14="http://schemas.microsoft.com/office/powerpoint/2010/main" r:embed="rId2">
                  <p14:trim end="20324"/>
                  <p14:fade out="250"/>
                </p14:media>
              </p:ext>
            </p:extLst>
          </p:nvPr>
        </p:nvPicPr>
        <p:blipFill>
          <a:blip r:embed="rId4"/>
          <a:stretch>
            <a:fillRect/>
          </a:stretch>
        </p:blipFill>
        <p:spPr>
          <a:xfrm>
            <a:off x="6096000" y="1887610"/>
            <a:ext cx="5665365" cy="4599318"/>
          </a:xfrm>
        </p:spPr>
      </p:pic>
      <p:pic>
        <p:nvPicPr>
          <p:cNvPr id="6" name="Picture 5">
            <a:extLst>
              <a:ext uri="{FF2B5EF4-FFF2-40B4-BE49-F238E27FC236}">
                <a16:creationId xmlns:a16="http://schemas.microsoft.com/office/drawing/2014/main" id="{19AAE8DF-3697-40FF-8F30-8A22F1F25342}"/>
              </a:ext>
            </a:extLst>
          </p:cNvPr>
          <p:cNvPicPr>
            <a:picLocks noChangeAspect="1"/>
          </p:cNvPicPr>
          <p:nvPr/>
        </p:nvPicPr>
        <p:blipFill>
          <a:blip r:embed="rId5"/>
          <a:stretch>
            <a:fillRect/>
          </a:stretch>
        </p:blipFill>
        <p:spPr>
          <a:xfrm>
            <a:off x="10276514" y="756271"/>
            <a:ext cx="1334294" cy="1018839"/>
          </a:xfrm>
          <a:prstGeom prst="rect">
            <a:avLst/>
          </a:prstGeom>
        </p:spPr>
      </p:pic>
      <p:sp>
        <p:nvSpPr>
          <p:cNvPr id="7" name="TextBox 6">
            <a:extLst>
              <a:ext uri="{FF2B5EF4-FFF2-40B4-BE49-F238E27FC236}">
                <a16:creationId xmlns:a16="http://schemas.microsoft.com/office/drawing/2014/main" id="{854E3D72-0105-4F6B-98CB-DE9FCEDC14C6}"/>
              </a:ext>
            </a:extLst>
          </p:cNvPr>
          <p:cNvSpPr txBox="1"/>
          <p:nvPr/>
        </p:nvSpPr>
        <p:spPr>
          <a:xfrm>
            <a:off x="430635" y="2088206"/>
            <a:ext cx="5295462" cy="1200329"/>
          </a:xfrm>
          <a:prstGeom prst="rect">
            <a:avLst/>
          </a:prstGeom>
          <a:noFill/>
        </p:spPr>
        <p:txBody>
          <a:bodyPr wrap="square" rtlCol="0">
            <a:spAutoFit/>
          </a:bodyPr>
          <a:lstStyle/>
          <a:p>
            <a:pPr algn="just"/>
            <a:r>
              <a:rPr lang="en-US" b="1" dirty="0"/>
              <a:t>BlackBerry</a:t>
            </a:r>
            <a:r>
              <a:rPr lang="en-US" dirty="0"/>
              <a:t> Limited (formerly Research In Motion) is a mobile communications company.</a:t>
            </a:r>
          </a:p>
          <a:p>
            <a:pPr algn="just"/>
            <a:endParaRPr lang="en-US" dirty="0"/>
          </a:p>
          <a:p>
            <a:pPr algn="just"/>
            <a:endParaRPr lang="en-CA" dirty="0"/>
          </a:p>
        </p:txBody>
      </p:sp>
      <p:pic>
        <p:nvPicPr>
          <p:cNvPr id="8" name="Picture 7">
            <a:extLst>
              <a:ext uri="{FF2B5EF4-FFF2-40B4-BE49-F238E27FC236}">
                <a16:creationId xmlns:a16="http://schemas.microsoft.com/office/drawing/2014/main" id="{7AE1BDCF-0C9A-402C-8A9E-8689FD8A9BB0}"/>
              </a:ext>
            </a:extLst>
          </p:cNvPr>
          <p:cNvPicPr>
            <a:picLocks noChangeAspect="1"/>
          </p:cNvPicPr>
          <p:nvPr/>
        </p:nvPicPr>
        <p:blipFill>
          <a:blip r:embed="rId6"/>
          <a:stretch>
            <a:fillRect/>
          </a:stretch>
        </p:blipFill>
        <p:spPr>
          <a:xfrm>
            <a:off x="8746452" y="756270"/>
            <a:ext cx="1454935" cy="1018840"/>
          </a:xfrm>
          <a:prstGeom prst="rect">
            <a:avLst/>
          </a:prstGeom>
        </p:spPr>
      </p:pic>
      <p:pic>
        <p:nvPicPr>
          <p:cNvPr id="3" name="Picture 2">
            <a:extLst>
              <a:ext uri="{FF2B5EF4-FFF2-40B4-BE49-F238E27FC236}">
                <a16:creationId xmlns:a16="http://schemas.microsoft.com/office/drawing/2014/main" id="{DB43909C-4DAD-4812-92DA-0B80D7DFE6A6}"/>
              </a:ext>
            </a:extLst>
          </p:cNvPr>
          <p:cNvPicPr>
            <a:picLocks noChangeAspect="1"/>
          </p:cNvPicPr>
          <p:nvPr/>
        </p:nvPicPr>
        <p:blipFill>
          <a:blip r:embed="rId7"/>
          <a:stretch>
            <a:fillRect/>
          </a:stretch>
        </p:blipFill>
        <p:spPr>
          <a:xfrm>
            <a:off x="931639" y="2828979"/>
            <a:ext cx="4137511" cy="3657949"/>
          </a:xfrm>
          <a:prstGeom prst="rect">
            <a:avLst/>
          </a:prstGeom>
        </p:spPr>
      </p:pic>
    </p:spTree>
    <p:extLst>
      <p:ext uri="{BB962C8B-B14F-4D97-AF65-F5344CB8AC3E}">
        <p14:creationId xmlns:p14="http://schemas.microsoft.com/office/powerpoint/2010/main" val="319573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E886-9B44-4298-B491-A8B8DF91D52F}"/>
              </a:ext>
            </a:extLst>
          </p:cNvPr>
          <p:cNvSpPr>
            <a:spLocks noGrp="1"/>
          </p:cNvSpPr>
          <p:nvPr>
            <p:ph type="title"/>
          </p:nvPr>
        </p:nvSpPr>
        <p:spPr>
          <a:xfrm>
            <a:off x="581192" y="492301"/>
            <a:ext cx="11029616" cy="1013800"/>
          </a:xfrm>
        </p:spPr>
        <p:txBody>
          <a:bodyPr/>
          <a:lstStyle/>
          <a:p>
            <a:pPr algn="ctr"/>
            <a:r>
              <a:rPr lang="en-CA" b="1" dirty="0"/>
              <a:t>Strategy Statement</a:t>
            </a:r>
          </a:p>
        </p:txBody>
      </p:sp>
      <p:sp>
        <p:nvSpPr>
          <p:cNvPr id="3" name="Content Placeholder 2">
            <a:extLst>
              <a:ext uri="{FF2B5EF4-FFF2-40B4-BE49-F238E27FC236}">
                <a16:creationId xmlns:a16="http://schemas.microsoft.com/office/drawing/2014/main" id="{BC4AE8D4-4132-47AF-9CF6-CDD4C12DD302}"/>
              </a:ext>
            </a:extLst>
          </p:cNvPr>
          <p:cNvSpPr>
            <a:spLocks noGrp="1"/>
          </p:cNvSpPr>
          <p:nvPr>
            <p:ph idx="1"/>
          </p:nvPr>
        </p:nvSpPr>
        <p:spPr/>
        <p:txBody>
          <a:bodyPr/>
          <a:lstStyle/>
          <a:p>
            <a:r>
              <a:rPr lang="en-CA" dirty="0"/>
              <a:t>Become a key player by leveraging their DNA in Security, Mobile-First, Embedded System to win in </a:t>
            </a:r>
            <a:r>
              <a:rPr lang="en-CA" dirty="0" err="1"/>
              <a:t>EoT</a:t>
            </a:r>
            <a:r>
              <a:rPr lang="en-CA" dirty="0"/>
              <a:t> market. </a:t>
            </a:r>
          </a:p>
          <a:p>
            <a:r>
              <a:rPr lang="en-CA" dirty="0"/>
              <a:t>This will be achieved by providing security solutions that leverage Blackberry’s reputation, expertise and contracts which the consumers can trust when purchasing their products. </a:t>
            </a:r>
          </a:p>
          <a:p>
            <a:r>
              <a:rPr lang="en-CA" dirty="0"/>
              <a:t>The benefit will be to become the most trusted brand in software security solutions, providing stability and promoting growth of the corporation.</a:t>
            </a:r>
          </a:p>
        </p:txBody>
      </p:sp>
    </p:spTree>
    <p:extLst>
      <p:ext uri="{BB962C8B-B14F-4D97-AF65-F5344CB8AC3E}">
        <p14:creationId xmlns:p14="http://schemas.microsoft.com/office/powerpoint/2010/main" val="26753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1EBA418C-BC10-4297-BDDF-4FC3DB5FBE94}"/>
              </a:ext>
            </a:extLst>
          </p:cNvPr>
          <p:cNvGraphicFramePr>
            <a:graphicFrameLocks noGrp="1"/>
          </p:cNvGraphicFramePr>
          <p:nvPr>
            <p:ph idx="4294967295"/>
            <p:extLst>
              <p:ext uri="{D42A27DB-BD31-4B8C-83A1-F6EECF244321}">
                <p14:modId xmlns:p14="http://schemas.microsoft.com/office/powerpoint/2010/main" val="3189688878"/>
              </p:ext>
            </p:extLst>
          </p:nvPr>
        </p:nvGraphicFramePr>
        <p:xfrm>
          <a:off x="478276" y="914401"/>
          <a:ext cx="11235447" cy="5573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77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22A6-8938-4350-83EF-5CD8F9E4271F}"/>
              </a:ext>
            </a:extLst>
          </p:cNvPr>
          <p:cNvSpPr>
            <a:spLocks noGrp="1"/>
          </p:cNvSpPr>
          <p:nvPr>
            <p:ph type="title"/>
          </p:nvPr>
        </p:nvSpPr>
        <p:spPr>
          <a:xfrm>
            <a:off x="556132" y="793712"/>
            <a:ext cx="11079735" cy="1013800"/>
          </a:xfrm>
        </p:spPr>
        <p:txBody>
          <a:bodyPr>
            <a:normAutofit fontScale="90000"/>
          </a:bodyPr>
          <a:lstStyle/>
          <a:p>
            <a:pPr algn="ctr"/>
            <a:br>
              <a:rPr lang="en-US" b="1" dirty="0"/>
            </a:br>
            <a:br>
              <a:rPr lang="en-US" b="1" dirty="0"/>
            </a:br>
            <a:r>
              <a:rPr lang="en-US" b="1" dirty="0"/>
              <a:t>Preliminary Analysis - I</a:t>
            </a:r>
            <a:br>
              <a:rPr lang="en-CA" b="1" dirty="0"/>
            </a:br>
            <a:endParaRPr lang="en-CA" b="1" dirty="0"/>
          </a:p>
        </p:txBody>
      </p:sp>
      <p:sp>
        <p:nvSpPr>
          <p:cNvPr id="6" name="TextBox 5"/>
          <p:cNvSpPr txBox="1"/>
          <p:nvPr/>
        </p:nvSpPr>
        <p:spPr>
          <a:xfrm>
            <a:off x="387258" y="2414445"/>
            <a:ext cx="5027706" cy="1705532"/>
          </a:xfrm>
          <a:prstGeom prst="rect">
            <a:avLst/>
          </a:prstGeom>
          <a:noFill/>
        </p:spPr>
        <p:txBody>
          <a:bodyPr wrap="square" rtlCol="0">
            <a:spAutoFit/>
          </a:bodyPr>
          <a:lstStyle/>
          <a:p>
            <a:pPr>
              <a:lnSpc>
                <a:spcPct val="150000"/>
              </a:lnSpc>
            </a:pPr>
            <a:r>
              <a:rPr lang="en-CA" b="1" dirty="0"/>
              <a:t>Understand first things first</a:t>
            </a:r>
            <a:r>
              <a:rPr lang="en-CA" dirty="0"/>
              <a:t>. </a:t>
            </a:r>
          </a:p>
          <a:p>
            <a:pPr marL="285750" indent="-285750">
              <a:lnSpc>
                <a:spcPct val="150000"/>
              </a:lnSpc>
              <a:buFont typeface="Arial" charset="0"/>
              <a:buChar char="•"/>
            </a:pPr>
            <a:r>
              <a:rPr lang="en-CA" dirty="0"/>
              <a:t>Maneuver current product inventory </a:t>
            </a:r>
          </a:p>
          <a:p>
            <a:pPr marL="285750" indent="-285750">
              <a:lnSpc>
                <a:spcPct val="150000"/>
              </a:lnSpc>
              <a:buFont typeface="Arial" charset="0"/>
              <a:buChar char="•"/>
            </a:pPr>
            <a:r>
              <a:rPr lang="en-CA" dirty="0"/>
              <a:t>Make long-run development a priority</a:t>
            </a:r>
          </a:p>
          <a:p>
            <a:pPr marL="285750" indent="-285750">
              <a:lnSpc>
                <a:spcPct val="150000"/>
              </a:lnSpc>
              <a:buFont typeface="Arial" charset="0"/>
              <a:buChar char="•"/>
            </a:pPr>
            <a:r>
              <a:rPr lang="en-CA" dirty="0"/>
              <a:t>Embrace and learn lessons from past failure</a:t>
            </a:r>
            <a:endParaRPr lang="en-US"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5414964" y="2614511"/>
            <a:ext cx="5624193" cy="4071663"/>
          </a:xfrm>
          <a:prstGeom prst="rect">
            <a:avLst/>
          </a:prstGeom>
          <a:noFill/>
          <a:ln>
            <a:noFill/>
          </a:ln>
        </p:spPr>
      </p:pic>
      <p:sp>
        <p:nvSpPr>
          <p:cNvPr id="7" name="TextBox 6"/>
          <p:cNvSpPr txBox="1"/>
          <p:nvPr/>
        </p:nvSpPr>
        <p:spPr>
          <a:xfrm>
            <a:off x="6715125" y="2229779"/>
            <a:ext cx="2797112" cy="369332"/>
          </a:xfrm>
          <a:prstGeom prst="rect">
            <a:avLst/>
          </a:prstGeom>
          <a:noFill/>
        </p:spPr>
        <p:txBody>
          <a:bodyPr wrap="none" rtlCol="0">
            <a:spAutoFit/>
          </a:bodyPr>
          <a:lstStyle/>
          <a:p>
            <a:r>
              <a:rPr lang="en-US"/>
              <a:t>Blackberry Users over Time</a:t>
            </a:r>
          </a:p>
        </p:txBody>
      </p:sp>
      <p:sp>
        <p:nvSpPr>
          <p:cNvPr id="10" name="Frame 17">
            <a:extLst>
              <a:ext uri="{FF2B5EF4-FFF2-40B4-BE49-F238E27FC236}">
                <a16:creationId xmlns:a16="http://schemas.microsoft.com/office/drawing/2014/main" id="{5801D75E-F748-4820-A111-26B3FD7269F4}"/>
              </a:ext>
            </a:extLst>
          </p:cNvPr>
          <p:cNvSpPr/>
          <p:nvPr/>
        </p:nvSpPr>
        <p:spPr>
          <a:xfrm>
            <a:off x="4513773" y="2414445"/>
            <a:ext cx="634697" cy="63469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Tree>
    <p:extLst>
      <p:ext uri="{BB962C8B-B14F-4D97-AF65-F5344CB8AC3E}">
        <p14:creationId xmlns:p14="http://schemas.microsoft.com/office/powerpoint/2010/main" val="283195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b="1" dirty="0"/>
            </a:br>
            <a:br>
              <a:rPr lang="en-US" b="1" dirty="0"/>
            </a:br>
            <a:r>
              <a:rPr lang="en-US" b="1" dirty="0"/>
              <a:t>Preliminary Analysis - II</a:t>
            </a:r>
            <a:br>
              <a:rPr lang="en-US" b="1" dirty="0"/>
            </a:br>
            <a:endParaRPr lang="en-US" dirty="0"/>
          </a:p>
        </p:txBody>
      </p:sp>
      <p:sp>
        <p:nvSpPr>
          <p:cNvPr id="4" name="TextBox 3"/>
          <p:cNvSpPr txBox="1"/>
          <p:nvPr/>
        </p:nvSpPr>
        <p:spPr>
          <a:xfrm>
            <a:off x="424029" y="2195185"/>
            <a:ext cx="8003121" cy="4662815"/>
          </a:xfrm>
          <a:prstGeom prst="rect">
            <a:avLst/>
          </a:prstGeom>
          <a:noFill/>
        </p:spPr>
        <p:txBody>
          <a:bodyPr wrap="square" rtlCol="0">
            <a:spAutoFit/>
          </a:bodyPr>
          <a:lstStyle/>
          <a:p>
            <a:pPr lvl="0">
              <a:lnSpc>
                <a:spcPct val="150000"/>
              </a:lnSpc>
            </a:pPr>
            <a:r>
              <a:rPr lang="en-CA" b="1" dirty="0"/>
              <a:t>Develop a strategic promotion and align it with sales</a:t>
            </a:r>
            <a:endParaRPr lang="en-CA" dirty="0"/>
          </a:p>
          <a:p>
            <a:pPr marL="285750" lvl="0" indent="-285750">
              <a:lnSpc>
                <a:spcPct val="150000"/>
              </a:lnSpc>
              <a:buFont typeface="Arial" charset="0"/>
              <a:buChar char="•"/>
            </a:pPr>
            <a:r>
              <a:rPr lang="en-CA" dirty="0"/>
              <a:t>Align marketing with sales</a:t>
            </a:r>
          </a:p>
          <a:p>
            <a:pPr marL="285750" lvl="0" indent="-285750">
              <a:lnSpc>
                <a:spcPct val="150000"/>
              </a:lnSpc>
              <a:buFont typeface="Arial" charset="0"/>
              <a:buChar char="•"/>
            </a:pPr>
            <a:endParaRPr lang="en-US" dirty="0"/>
          </a:p>
          <a:p>
            <a:pPr lvl="0">
              <a:lnSpc>
                <a:spcPct val="150000"/>
              </a:lnSpc>
            </a:pPr>
            <a:r>
              <a:rPr lang="en-CA" b="1" dirty="0"/>
              <a:t>Attract visionary product-creation relationships</a:t>
            </a:r>
            <a:r>
              <a:rPr lang="en-CA" dirty="0"/>
              <a:t> </a:t>
            </a:r>
          </a:p>
          <a:p>
            <a:pPr marL="285750" lvl="0" indent="-285750">
              <a:lnSpc>
                <a:spcPct val="150000"/>
              </a:lnSpc>
              <a:buFont typeface="Arial" charset="0"/>
              <a:buChar char="•"/>
            </a:pPr>
            <a:r>
              <a:rPr lang="en-CA" dirty="0"/>
              <a:t>Having developer support is crucial for staying on top of the game</a:t>
            </a:r>
          </a:p>
          <a:p>
            <a:pPr marL="285750" lvl="0" indent="-285750">
              <a:lnSpc>
                <a:spcPct val="150000"/>
              </a:lnSpc>
              <a:buFont typeface="Arial" charset="0"/>
              <a:buChar char="•"/>
            </a:pPr>
            <a:r>
              <a:rPr lang="en-CA" dirty="0"/>
              <a:t>Partner with visionary innovators</a:t>
            </a:r>
          </a:p>
          <a:p>
            <a:pPr marL="285750" lvl="0" indent="-285750">
              <a:lnSpc>
                <a:spcPct val="150000"/>
              </a:lnSpc>
              <a:buFont typeface="Arial" charset="0"/>
              <a:buChar char="•"/>
            </a:pPr>
            <a:endParaRPr lang="en-CA" dirty="0"/>
          </a:p>
          <a:p>
            <a:pPr lvl="0">
              <a:lnSpc>
                <a:spcPct val="150000"/>
              </a:lnSpc>
            </a:pPr>
            <a:r>
              <a:rPr lang="en-CA" b="1" dirty="0"/>
              <a:t>Create an iconic product</a:t>
            </a:r>
            <a:r>
              <a:rPr lang="en-CA" dirty="0"/>
              <a:t> </a:t>
            </a:r>
          </a:p>
          <a:p>
            <a:pPr marL="285750" lvl="0" indent="-285750">
              <a:lnSpc>
                <a:spcPct val="150000"/>
              </a:lnSpc>
              <a:buFont typeface="Arial" charset="0"/>
              <a:buChar char="•"/>
            </a:pPr>
            <a:r>
              <a:rPr lang="en-CA" dirty="0"/>
              <a:t>Innovation is key to be a top innovator</a:t>
            </a:r>
          </a:p>
          <a:p>
            <a:pPr marL="285750" lvl="0" indent="-285750">
              <a:lnSpc>
                <a:spcPct val="150000"/>
              </a:lnSpc>
              <a:buFont typeface="Arial" charset="0"/>
              <a:buChar char="•"/>
            </a:pPr>
            <a:endParaRPr lang="en-US" dirty="0"/>
          </a:p>
          <a:p>
            <a:pPr>
              <a:lnSpc>
                <a:spcPct val="150000"/>
              </a:lnSpc>
            </a:pPr>
            <a:endParaRPr lang="en-US" dirty="0"/>
          </a:p>
        </p:txBody>
      </p:sp>
      <p:sp>
        <p:nvSpPr>
          <p:cNvPr id="7" name="Rounded Rectangle 7">
            <a:extLst>
              <a:ext uri="{FF2B5EF4-FFF2-40B4-BE49-F238E27FC236}">
                <a16:creationId xmlns:a16="http://schemas.microsoft.com/office/drawing/2014/main" id="{86F6F63C-DDAC-464A-9D5D-31A606C54F57}"/>
              </a:ext>
            </a:extLst>
          </p:cNvPr>
          <p:cNvSpPr/>
          <p:nvPr/>
        </p:nvSpPr>
        <p:spPr>
          <a:xfrm>
            <a:off x="4631635" y="5242801"/>
            <a:ext cx="465137" cy="804954"/>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0000"/>
              </a:solidFill>
            </a:endParaRPr>
          </a:p>
        </p:txBody>
      </p:sp>
      <p:sp>
        <p:nvSpPr>
          <p:cNvPr id="8" name="Parallelogram 15">
            <a:extLst>
              <a:ext uri="{FF2B5EF4-FFF2-40B4-BE49-F238E27FC236}">
                <a16:creationId xmlns:a16="http://schemas.microsoft.com/office/drawing/2014/main" id="{F518E758-041A-4D8B-9778-956884CBB34F}"/>
              </a:ext>
            </a:extLst>
          </p:cNvPr>
          <p:cNvSpPr/>
          <p:nvPr/>
        </p:nvSpPr>
        <p:spPr>
          <a:xfrm rot="16200000">
            <a:off x="7168501" y="3828405"/>
            <a:ext cx="670539" cy="72583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onut 24">
            <a:extLst>
              <a:ext uri="{FF2B5EF4-FFF2-40B4-BE49-F238E27FC236}">
                <a16:creationId xmlns:a16="http://schemas.microsoft.com/office/drawing/2014/main" id="{81F49C7C-DFCA-4FDE-AB0D-42B8F72E9478}"/>
              </a:ext>
            </a:extLst>
          </p:cNvPr>
          <p:cNvSpPr/>
          <p:nvPr/>
        </p:nvSpPr>
        <p:spPr>
          <a:xfrm>
            <a:off x="6376913" y="2417669"/>
            <a:ext cx="763940" cy="77016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446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b="1" dirty="0"/>
            </a:br>
            <a:br>
              <a:rPr lang="en-US" b="1" dirty="0"/>
            </a:br>
            <a:r>
              <a:rPr lang="en-US" b="1" dirty="0"/>
              <a:t>Preliminary Analysis - III</a:t>
            </a:r>
            <a:br>
              <a:rPr lang="en-US" b="1" dirty="0"/>
            </a:br>
            <a:endParaRPr lang="en-US" dirty="0"/>
          </a:p>
        </p:txBody>
      </p:sp>
      <p:sp>
        <p:nvSpPr>
          <p:cNvPr id="5" name="Rectangle 4"/>
          <p:cNvSpPr/>
          <p:nvPr/>
        </p:nvSpPr>
        <p:spPr>
          <a:xfrm>
            <a:off x="438315" y="1795430"/>
            <a:ext cx="9862971" cy="5078313"/>
          </a:xfrm>
          <a:prstGeom prst="rect">
            <a:avLst/>
          </a:prstGeom>
        </p:spPr>
        <p:txBody>
          <a:bodyPr wrap="square">
            <a:spAutoFit/>
          </a:bodyPr>
          <a:lstStyle/>
          <a:p>
            <a:pPr lvl="0">
              <a:lnSpc>
                <a:spcPct val="150000"/>
              </a:lnSpc>
            </a:pPr>
            <a:r>
              <a:rPr lang="en-CA" b="1" dirty="0"/>
              <a:t>Operate profitably</a:t>
            </a:r>
            <a:endParaRPr lang="en-CA" dirty="0"/>
          </a:p>
          <a:p>
            <a:pPr marL="285750" lvl="0" indent="-285750">
              <a:lnSpc>
                <a:spcPct val="150000"/>
              </a:lnSpc>
              <a:buFont typeface="Arial" charset="0"/>
              <a:buChar char="•"/>
            </a:pPr>
            <a:r>
              <a:rPr lang="en-CA" dirty="0"/>
              <a:t>Understand what drives profit with a laser focus</a:t>
            </a:r>
          </a:p>
          <a:p>
            <a:pPr marL="285750" lvl="0" indent="-285750">
              <a:lnSpc>
                <a:spcPct val="150000"/>
              </a:lnSpc>
              <a:buFont typeface="Arial" charset="0"/>
              <a:buChar char="•"/>
            </a:pPr>
            <a:r>
              <a:rPr lang="en-CA" dirty="0"/>
              <a:t>Being a leader in profit is necessary</a:t>
            </a:r>
          </a:p>
          <a:p>
            <a:pPr marL="285750" lvl="0" indent="-285750">
              <a:lnSpc>
                <a:spcPct val="150000"/>
              </a:lnSpc>
              <a:buFont typeface="Arial" charset="0"/>
              <a:buChar char="•"/>
            </a:pPr>
            <a:endParaRPr lang="en-US" dirty="0"/>
          </a:p>
          <a:p>
            <a:pPr lvl="0">
              <a:lnSpc>
                <a:spcPct val="150000"/>
              </a:lnSpc>
            </a:pPr>
            <a:r>
              <a:rPr lang="en-CA" b="1" dirty="0"/>
              <a:t>Continue to focus and promote security</a:t>
            </a:r>
            <a:r>
              <a:rPr lang="en-CA" dirty="0"/>
              <a:t> </a:t>
            </a:r>
          </a:p>
          <a:p>
            <a:pPr marL="285750" lvl="0" indent="-285750">
              <a:lnSpc>
                <a:spcPct val="150000"/>
              </a:lnSpc>
              <a:buFont typeface="Arial" charset="0"/>
              <a:buChar char="•"/>
            </a:pPr>
            <a:r>
              <a:rPr lang="en-CA" dirty="0"/>
              <a:t>Blackberry is thought for its security; however, the message has been diluted.</a:t>
            </a:r>
          </a:p>
          <a:p>
            <a:pPr marL="285750" lvl="0" indent="-285750">
              <a:lnSpc>
                <a:spcPct val="150000"/>
              </a:lnSpc>
              <a:buFont typeface="Arial" charset="0"/>
              <a:buChar char="•"/>
            </a:pPr>
            <a:r>
              <a:rPr lang="en-CA" dirty="0" err="1"/>
              <a:t>IoT</a:t>
            </a:r>
            <a:r>
              <a:rPr lang="en-CA" dirty="0"/>
              <a:t> devices offer huge opportunity </a:t>
            </a:r>
            <a:r>
              <a:rPr lang="en-US" dirty="0"/>
              <a:t>across many industries</a:t>
            </a:r>
          </a:p>
          <a:p>
            <a:pPr lvl="0">
              <a:lnSpc>
                <a:spcPct val="150000"/>
              </a:lnSpc>
            </a:pPr>
            <a:endParaRPr lang="en-CA" b="1" dirty="0"/>
          </a:p>
          <a:p>
            <a:pPr lvl="0">
              <a:lnSpc>
                <a:spcPct val="150000"/>
              </a:lnSpc>
            </a:pPr>
            <a:r>
              <a:rPr lang="en-CA" b="1" dirty="0"/>
              <a:t>Manage your reputation</a:t>
            </a:r>
            <a:r>
              <a:rPr lang="en-CA" dirty="0"/>
              <a:t> </a:t>
            </a:r>
          </a:p>
          <a:p>
            <a:pPr marL="285750" lvl="0" indent="-285750">
              <a:lnSpc>
                <a:spcPct val="150000"/>
              </a:lnSpc>
              <a:buFont typeface="Arial" charset="0"/>
              <a:buChar char="•"/>
            </a:pPr>
            <a:r>
              <a:rPr lang="en-CA" dirty="0"/>
              <a:t>The key is to create positive images. </a:t>
            </a:r>
          </a:p>
          <a:p>
            <a:pPr marL="285750" lvl="0" indent="-285750">
              <a:lnSpc>
                <a:spcPct val="150000"/>
              </a:lnSpc>
              <a:buFont typeface="Arial" charset="0"/>
              <a:buChar char="•"/>
            </a:pPr>
            <a:r>
              <a:rPr lang="en-CA" dirty="0"/>
              <a:t>Optimize its brand to manage its reputation</a:t>
            </a:r>
          </a:p>
          <a:p>
            <a:pPr marL="285750" lvl="0" indent="-285750">
              <a:lnSpc>
                <a:spcPct val="150000"/>
              </a:lnSpc>
              <a:buFont typeface="Arial" charset="0"/>
              <a:buChar char="•"/>
            </a:pPr>
            <a:r>
              <a:rPr lang="en-CA" dirty="0"/>
              <a:t>Leveraging the news media for good publicity</a:t>
            </a:r>
            <a:endParaRPr lang="en-US" dirty="0"/>
          </a:p>
        </p:txBody>
      </p:sp>
      <p:sp>
        <p:nvSpPr>
          <p:cNvPr id="6" name="Block Arc 10">
            <a:extLst>
              <a:ext uri="{FF2B5EF4-FFF2-40B4-BE49-F238E27FC236}">
                <a16:creationId xmlns:a16="http://schemas.microsoft.com/office/drawing/2014/main" id="{7BF2B331-3322-4842-A925-F4DC7FB699C4}"/>
              </a:ext>
            </a:extLst>
          </p:cNvPr>
          <p:cNvSpPr/>
          <p:nvPr/>
        </p:nvSpPr>
        <p:spPr>
          <a:xfrm>
            <a:off x="5419618" y="2445026"/>
            <a:ext cx="825916" cy="55943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Block Arc 25">
            <a:extLst>
              <a:ext uri="{FF2B5EF4-FFF2-40B4-BE49-F238E27FC236}">
                <a16:creationId xmlns:a16="http://schemas.microsoft.com/office/drawing/2014/main" id="{89096F78-D87C-4043-8E04-86D7AD29DF19}"/>
              </a:ext>
            </a:extLst>
          </p:cNvPr>
          <p:cNvSpPr/>
          <p:nvPr/>
        </p:nvSpPr>
        <p:spPr>
          <a:xfrm>
            <a:off x="8053309" y="3833600"/>
            <a:ext cx="375073" cy="541868"/>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Oval 27">
            <a:extLst>
              <a:ext uri="{FF2B5EF4-FFF2-40B4-BE49-F238E27FC236}">
                <a16:creationId xmlns:a16="http://schemas.microsoft.com/office/drawing/2014/main" id="{639783EE-1347-400D-AEBC-AE5CB5CE9538}"/>
              </a:ext>
            </a:extLst>
          </p:cNvPr>
          <p:cNvSpPr/>
          <p:nvPr/>
        </p:nvSpPr>
        <p:spPr>
          <a:xfrm>
            <a:off x="5368332" y="5687273"/>
            <a:ext cx="428200" cy="814338"/>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1025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3E09-63B4-4224-9528-3D285C69367E}"/>
              </a:ext>
            </a:extLst>
          </p:cNvPr>
          <p:cNvSpPr>
            <a:spLocks noGrp="1"/>
          </p:cNvSpPr>
          <p:nvPr>
            <p:ph type="title"/>
          </p:nvPr>
        </p:nvSpPr>
        <p:spPr>
          <a:xfrm>
            <a:off x="581192" y="579229"/>
            <a:ext cx="11029616" cy="863700"/>
          </a:xfrm>
        </p:spPr>
        <p:txBody>
          <a:bodyPr/>
          <a:lstStyle/>
          <a:p>
            <a:pPr algn="ctr"/>
            <a:r>
              <a:rPr lang="en-US" b="1" dirty="0"/>
              <a:t>Anticipated Obstacles</a:t>
            </a:r>
            <a:endParaRPr lang="en-CA" dirty="0"/>
          </a:p>
        </p:txBody>
      </p:sp>
      <p:graphicFrame>
        <p:nvGraphicFramePr>
          <p:cNvPr id="4" name="Content Placeholder 3">
            <a:extLst>
              <a:ext uri="{FF2B5EF4-FFF2-40B4-BE49-F238E27FC236}">
                <a16:creationId xmlns:a16="http://schemas.microsoft.com/office/drawing/2014/main" id="{DD247327-9409-4B61-B8D3-44D8BEC33015}"/>
              </a:ext>
            </a:extLst>
          </p:cNvPr>
          <p:cNvGraphicFramePr>
            <a:graphicFrameLocks noGrp="1"/>
          </p:cNvGraphicFramePr>
          <p:nvPr>
            <p:ph idx="1"/>
            <p:extLst>
              <p:ext uri="{D42A27DB-BD31-4B8C-83A1-F6EECF244321}">
                <p14:modId xmlns:p14="http://schemas.microsoft.com/office/powerpoint/2010/main" val="1376641465"/>
              </p:ext>
            </p:extLst>
          </p:nvPr>
        </p:nvGraphicFramePr>
        <p:xfrm>
          <a:off x="385678" y="1879135"/>
          <a:ext cx="8254983" cy="4521666"/>
        </p:xfrm>
        <a:graphic>
          <a:graphicData uri="http://schemas.openxmlformats.org/drawingml/2006/table">
            <a:tbl>
              <a:tblPr firstRow="1" firstCol="1" lastRow="1" lastCol="1" bandRow="1" bandCol="1">
                <a:tableStyleId>{5C22544A-7EE6-4342-B048-85BDC9FD1C3A}</a:tableStyleId>
              </a:tblPr>
              <a:tblGrid>
                <a:gridCol w="2570000">
                  <a:extLst>
                    <a:ext uri="{9D8B030D-6E8A-4147-A177-3AD203B41FA5}">
                      <a16:colId xmlns:a16="http://schemas.microsoft.com/office/drawing/2014/main" val="1625790992"/>
                    </a:ext>
                  </a:extLst>
                </a:gridCol>
                <a:gridCol w="5684983">
                  <a:extLst>
                    <a:ext uri="{9D8B030D-6E8A-4147-A177-3AD203B41FA5}">
                      <a16:colId xmlns:a16="http://schemas.microsoft.com/office/drawing/2014/main" val="1748826913"/>
                    </a:ext>
                  </a:extLst>
                </a:gridCol>
              </a:tblGrid>
              <a:tr h="218865">
                <a:tc>
                  <a:txBody>
                    <a:bodyPr/>
                    <a:lstStyle/>
                    <a:p>
                      <a:pPr algn="ctr">
                        <a:lnSpc>
                          <a:spcPct val="107000"/>
                        </a:lnSpc>
                        <a:spcBef>
                          <a:spcPts val="600"/>
                        </a:spcBef>
                        <a:spcAft>
                          <a:spcPts val="800"/>
                        </a:spcAft>
                        <a:tabLst>
                          <a:tab pos="3829050" algn="l"/>
                        </a:tabLst>
                      </a:pPr>
                      <a:r>
                        <a:rPr lang="en-CA" sz="1100">
                          <a:effectLst/>
                        </a:rPr>
                        <a:t>Obstacle/Barrier</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tabLst>
                          <a:tab pos="3829050" algn="l"/>
                        </a:tabLst>
                      </a:pPr>
                      <a:r>
                        <a:rPr lang="en-CA" sz="1100">
                          <a:effectLst/>
                        </a:rPr>
                        <a:t>Solution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177997"/>
                  </a:ext>
                </a:extLst>
              </a:tr>
              <a:tr h="1662974">
                <a:tc>
                  <a:txBody>
                    <a:bodyPr/>
                    <a:lstStyle/>
                    <a:p>
                      <a:pPr algn="ctr">
                        <a:lnSpc>
                          <a:spcPct val="200000"/>
                        </a:lnSpc>
                        <a:spcBef>
                          <a:spcPts val="600"/>
                        </a:spcBef>
                        <a:spcAft>
                          <a:spcPts val="800"/>
                        </a:spcAft>
                        <a:tabLst>
                          <a:tab pos="3829050" algn="l"/>
                        </a:tabLst>
                      </a:pPr>
                      <a:r>
                        <a:rPr lang="en-CA" sz="1600" b="1" dirty="0">
                          <a:effectLst/>
                        </a:rPr>
                        <a:t>Market Strong Competition</a:t>
                      </a:r>
                      <a:endParaRPr lang="en-CA"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07000"/>
                        </a:lnSpc>
                        <a:spcBef>
                          <a:spcPts val="600"/>
                        </a:spcBef>
                        <a:spcAft>
                          <a:spcPts val="0"/>
                        </a:spcAft>
                        <a:buFont typeface="Symbol" panose="05050102010706020507" pitchFamily="18" charset="2"/>
                        <a:buChar char=""/>
                        <a:tabLst>
                          <a:tab pos="3829050" algn="l"/>
                        </a:tabLst>
                      </a:pPr>
                      <a:endParaRPr lang="en-US" sz="1200" dirty="0">
                        <a:effectLst/>
                      </a:endParaRPr>
                    </a:p>
                    <a:p>
                      <a:pPr marL="342900" lvl="0" indent="-342900" algn="just">
                        <a:lnSpc>
                          <a:spcPct val="107000"/>
                        </a:lnSpc>
                        <a:spcBef>
                          <a:spcPts val="600"/>
                        </a:spcBef>
                        <a:spcAft>
                          <a:spcPts val="0"/>
                        </a:spcAft>
                        <a:buFont typeface="Symbol" panose="05050102010706020507" pitchFamily="18" charset="2"/>
                        <a:buChar char=""/>
                        <a:tabLst>
                          <a:tab pos="3829050" algn="l"/>
                        </a:tabLst>
                      </a:pPr>
                      <a:r>
                        <a:rPr lang="en-US" sz="1200" dirty="0">
                          <a:effectLst/>
                        </a:rPr>
                        <a:t>Keep up with competitor’s expectation of design, technology and cost. </a:t>
                      </a:r>
                      <a:endParaRPr lang="en-CA" sz="1000" dirty="0">
                        <a:effectLst/>
                      </a:endParaRPr>
                    </a:p>
                    <a:p>
                      <a:pPr marL="342900" lvl="0" indent="-342900" algn="just">
                        <a:lnSpc>
                          <a:spcPct val="107000"/>
                        </a:lnSpc>
                        <a:spcBef>
                          <a:spcPts val="600"/>
                        </a:spcBef>
                        <a:spcAft>
                          <a:spcPts val="0"/>
                        </a:spcAft>
                        <a:buFont typeface="Symbol" panose="05050102010706020507" pitchFamily="18" charset="2"/>
                        <a:buChar char=""/>
                        <a:tabLst>
                          <a:tab pos="3829050" algn="l"/>
                        </a:tabLst>
                      </a:pPr>
                      <a:r>
                        <a:rPr lang="en-US" sz="1200" dirty="0">
                          <a:effectLst/>
                        </a:rPr>
                        <a:t>Provide affordable devices to attract more target audience. </a:t>
                      </a:r>
                      <a:endParaRPr lang="en-CA" sz="1000" dirty="0">
                        <a:effectLst/>
                      </a:endParaRPr>
                    </a:p>
                    <a:p>
                      <a:pPr marL="342900" lvl="0" indent="-342900" algn="just">
                        <a:lnSpc>
                          <a:spcPct val="107000"/>
                        </a:lnSpc>
                        <a:spcBef>
                          <a:spcPts val="600"/>
                        </a:spcBef>
                        <a:spcAft>
                          <a:spcPts val="0"/>
                        </a:spcAft>
                        <a:buFont typeface="Symbol" panose="05050102010706020507" pitchFamily="18" charset="2"/>
                        <a:buChar char=""/>
                        <a:tabLst>
                          <a:tab pos="3829050" algn="l"/>
                        </a:tabLst>
                      </a:pPr>
                      <a:r>
                        <a:rPr lang="en-US" sz="1200" dirty="0">
                          <a:effectLst/>
                        </a:rPr>
                        <a:t>Support Loyalty Programs </a:t>
                      </a:r>
                    </a:p>
                    <a:p>
                      <a:pPr marL="342900" lvl="0" indent="-342900" algn="just">
                        <a:lnSpc>
                          <a:spcPct val="107000"/>
                        </a:lnSpc>
                        <a:spcBef>
                          <a:spcPts val="600"/>
                        </a:spcBef>
                        <a:spcAft>
                          <a:spcPts val="0"/>
                        </a:spcAft>
                        <a:buFont typeface="Symbol" panose="05050102010706020507" pitchFamily="18" charset="2"/>
                        <a:buChar char=""/>
                        <a:tabLst>
                          <a:tab pos="3829050" algn="l"/>
                        </a:tabLst>
                      </a:pPr>
                      <a:r>
                        <a:rPr lang="en-US" sz="1200" dirty="0">
                          <a:effectLst/>
                        </a:rPr>
                        <a:t>Provide wide range of bundling options. </a:t>
                      </a:r>
                      <a:endParaRPr lang="en-CA" sz="1000" dirty="0">
                        <a:effectLst/>
                      </a:endParaRPr>
                    </a:p>
                    <a:p>
                      <a:pPr marL="457200" algn="just">
                        <a:lnSpc>
                          <a:spcPct val="107000"/>
                        </a:lnSpc>
                        <a:spcBef>
                          <a:spcPts val="600"/>
                        </a:spcBef>
                        <a:spcAft>
                          <a:spcPts val="0"/>
                        </a:spcAft>
                        <a:tabLst>
                          <a:tab pos="3829050" algn="l"/>
                        </a:tabLst>
                      </a:pPr>
                      <a:r>
                        <a:rPr lang="en-US" sz="1200" dirty="0">
                          <a:effectLst/>
                        </a:rPr>
                        <a:t> </a:t>
                      </a:r>
                      <a:endParaRPr lang="en-CA" sz="1000" i="1" dirty="0">
                        <a:solidFill>
                          <a:srgbClr val="0000FF"/>
                        </a:solidFill>
                        <a:effectLst/>
                        <a:latin typeface="Comic Sans MS" panose="030F0702030302020204" pitchFamily="66"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1955592"/>
                  </a:ext>
                </a:extLst>
              </a:tr>
              <a:tr h="1334637">
                <a:tc>
                  <a:txBody>
                    <a:bodyPr/>
                    <a:lstStyle/>
                    <a:p>
                      <a:pPr marL="0" algn="ctr" defTabSz="457200" rtl="0" eaLnBrk="1" latinLnBrk="0" hangingPunct="1">
                        <a:lnSpc>
                          <a:spcPct val="200000"/>
                        </a:lnSpc>
                        <a:spcBef>
                          <a:spcPts val="600"/>
                        </a:spcBef>
                        <a:spcAft>
                          <a:spcPts val="800"/>
                        </a:spcAft>
                        <a:tabLst>
                          <a:tab pos="3829050" algn="l"/>
                        </a:tabLst>
                      </a:pPr>
                      <a:r>
                        <a:rPr lang="en-CA" sz="1600" b="1" kern="1200" dirty="0">
                          <a:solidFill>
                            <a:schemeClr val="lt1"/>
                          </a:solidFill>
                          <a:effectLst/>
                          <a:latin typeface="+mn-lt"/>
                          <a:ea typeface="+mn-ea"/>
                          <a:cs typeface="+mn-cs"/>
                        </a:rPr>
                        <a:t>BlackBerry O/S and Compatibility </a:t>
                      </a:r>
                    </a:p>
                  </a:txBody>
                  <a:tcPr marL="68580" marR="68580" marT="0" marB="0"/>
                </a:tc>
                <a:tc>
                  <a:txBody>
                    <a:bodyPr/>
                    <a:lstStyle/>
                    <a:p>
                      <a:pPr marL="342900" lvl="0" indent="-342900" algn="just">
                        <a:lnSpc>
                          <a:spcPct val="107000"/>
                        </a:lnSpc>
                        <a:spcBef>
                          <a:spcPts val="600"/>
                        </a:spcBef>
                        <a:spcAft>
                          <a:spcPts val="0"/>
                        </a:spcAft>
                        <a:buFont typeface="Symbol" panose="05050102010706020507" pitchFamily="18" charset="2"/>
                        <a:buChar char=""/>
                        <a:tabLst>
                          <a:tab pos="457200" algn="l"/>
                          <a:tab pos="3829050" algn="l"/>
                        </a:tabLst>
                      </a:pPr>
                      <a:r>
                        <a:rPr lang="en-CA" sz="1200" dirty="0">
                          <a:effectLst/>
                        </a:rPr>
                        <a:t>Virtualization and Emulation</a:t>
                      </a:r>
                      <a:endParaRPr lang="en-CA" sz="1000" dirty="0">
                        <a:effectLst/>
                      </a:endParaRPr>
                    </a:p>
                    <a:p>
                      <a:pPr marL="342900" lvl="0" indent="-342900" algn="just">
                        <a:lnSpc>
                          <a:spcPct val="107000"/>
                        </a:lnSpc>
                        <a:spcBef>
                          <a:spcPts val="600"/>
                        </a:spcBef>
                        <a:spcAft>
                          <a:spcPts val="0"/>
                        </a:spcAft>
                        <a:buFont typeface="Symbol" panose="05050102010706020507" pitchFamily="18" charset="2"/>
                        <a:buChar char=""/>
                        <a:tabLst>
                          <a:tab pos="457200" algn="l"/>
                          <a:tab pos="3829050" algn="l"/>
                        </a:tabLst>
                      </a:pPr>
                      <a:r>
                        <a:rPr lang="en-US" sz="1200" dirty="0">
                          <a:effectLst/>
                        </a:rPr>
                        <a:t>Keep specific models running Android version as of the existing devices available to eliminate any risk of losing track if fully switched back to BlackBerry O/S. </a:t>
                      </a:r>
                      <a:endParaRPr lang="en-CA" sz="1000" dirty="0">
                        <a:effectLst/>
                      </a:endParaRPr>
                    </a:p>
                    <a:p>
                      <a:pPr marL="457200" algn="just">
                        <a:lnSpc>
                          <a:spcPct val="107000"/>
                        </a:lnSpc>
                        <a:spcBef>
                          <a:spcPts val="600"/>
                        </a:spcBef>
                        <a:spcAft>
                          <a:spcPts val="0"/>
                        </a:spcAft>
                        <a:tabLst>
                          <a:tab pos="3829050" algn="l"/>
                        </a:tabLst>
                      </a:pPr>
                      <a:r>
                        <a:rPr lang="en-US" sz="1200" dirty="0">
                          <a:effectLst/>
                        </a:rPr>
                        <a:t> </a:t>
                      </a:r>
                      <a:endParaRPr lang="en-CA" sz="1000" i="1" dirty="0">
                        <a:solidFill>
                          <a:srgbClr val="0000FF"/>
                        </a:solidFill>
                        <a:effectLst/>
                        <a:latin typeface="Comic Sans MS" panose="030F0702030302020204" pitchFamily="66"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4272014"/>
                  </a:ext>
                </a:extLst>
              </a:tr>
              <a:tr h="1305190">
                <a:tc>
                  <a:txBody>
                    <a:bodyPr/>
                    <a:lstStyle/>
                    <a:p>
                      <a:pPr>
                        <a:lnSpc>
                          <a:spcPct val="107000"/>
                        </a:lnSpc>
                        <a:spcAft>
                          <a:spcPts val="0"/>
                        </a:spcAft>
                        <a:tabLst>
                          <a:tab pos="3829050" algn="l"/>
                        </a:tabLst>
                      </a:pPr>
                      <a:r>
                        <a:rPr lang="en-CA" sz="1100" dirty="0">
                          <a:effectLst/>
                        </a:rPr>
                        <a:t> </a:t>
                      </a:r>
                    </a:p>
                    <a:p>
                      <a:pPr marL="0" algn="ctr" defTabSz="457200" rtl="0" eaLnBrk="1" latinLnBrk="0" hangingPunct="1">
                        <a:lnSpc>
                          <a:spcPct val="150000"/>
                        </a:lnSpc>
                        <a:spcBef>
                          <a:spcPts val="600"/>
                        </a:spcBef>
                        <a:spcAft>
                          <a:spcPts val="800"/>
                        </a:spcAft>
                        <a:tabLst>
                          <a:tab pos="3829050" algn="l"/>
                        </a:tabLst>
                      </a:pPr>
                      <a:r>
                        <a:rPr lang="en-CA" sz="1600" b="1" kern="1200" dirty="0">
                          <a:solidFill>
                            <a:schemeClr val="lt1"/>
                          </a:solidFill>
                          <a:effectLst/>
                          <a:latin typeface="+mn-lt"/>
                          <a:ea typeface="+mn-ea"/>
                          <a:cs typeface="+mn-cs"/>
                        </a:rPr>
                        <a:t>Lack of developers &amp; support for BlackBerry </a:t>
                      </a:r>
                    </a:p>
                  </a:txBody>
                  <a:tcPr marL="68580" marR="68580" marT="0" marB="0"/>
                </a:tc>
                <a:tc>
                  <a:txBody>
                    <a:bodyPr/>
                    <a:lstStyle/>
                    <a:p>
                      <a:pPr marL="342900" lvl="0" indent="-342900" algn="just">
                        <a:lnSpc>
                          <a:spcPct val="107000"/>
                        </a:lnSpc>
                        <a:spcAft>
                          <a:spcPts val="800"/>
                        </a:spcAft>
                        <a:buFont typeface="Symbol" panose="05050102010706020507" pitchFamily="18" charset="2"/>
                        <a:buChar char=""/>
                        <a:tabLst>
                          <a:tab pos="457200" algn="l"/>
                        </a:tabLst>
                      </a:pPr>
                      <a:endParaRPr lang="en-CA" sz="1200" dirty="0">
                        <a:effectLst/>
                      </a:endParaRPr>
                    </a:p>
                    <a:p>
                      <a:pPr marL="342900" lvl="0" indent="-342900" algn="just">
                        <a:lnSpc>
                          <a:spcPct val="107000"/>
                        </a:lnSpc>
                        <a:spcAft>
                          <a:spcPts val="800"/>
                        </a:spcAft>
                        <a:buFont typeface="Symbol" panose="05050102010706020507" pitchFamily="18" charset="2"/>
                        <a:buChar char=""/>
                        <a:tabLst>
                          <a:tab pos="457200" algn="l"/>
                        </a:tabLst>
                      </a:pPr>
                      <a:r>
                        <a:rPr lang="en-CA" sz="1200" dirty="0">
                          <a:effectLst/>
                        </a:rPr>
                        <a:t>BBM Community Club, Online Training Courses and Forums</a:t>
                      </a:r>
                    </a:p>
                    <a:p>
                      <a:pPr marL="342900" lvl="0" indent="-342900" algn="just">
                        <a:lnSpc>
                          <a:spcPct val="107000"/>
                        </a:lnSpc>
                        <a:spcAft>
                          <a:spcPts val="800"/>
                        </a:spcAft>
                        <a:buFont typeface="Symbol" panose="05050102010706020507" pitchFamily="18" charset="2"/>
                        <a:buChar char=""/>
                        <a:tabLst>
                          <a:tab pos="457200" algn="l"/>
                        </a:tabLst>
                      </a:pPr>
                      <a:r>
                        <a:rPr lang="en-CA" sz="1200" dirty="0">
                          <a:effectLst/>
                        </a:rPr>
                        <a:t>Graduate Programs</a:t>
                      </a:r>
                    </a:p>
                    <a:p>
                      <a:pPr marL="342900" lvl="0" indent="-342900" algn="just">
                        <a:lnSpc>
                          <a:spcPct val="107000"/>
                        </a:lnSpc>
                        <a:spcAft>
                          <a:spcPts val="800"/>
                        </a:spcAft>
                        <a:buFont typeface="Symbol" panose="05050102010706020507" pitchFamily="18" charset="2"/>
                        <a:buChar char=""/>
                        <a:tabLst>
                          <a:tab pos="457200" algn="l"/>
                        </a:tabLst>
                      </a:pPr>
                      <a:r>
                        <a:rPr lang="en-CA" sz="1200" dirty="0">
                          <a:effectLst/>
                        </a:rPr>
                        <a:t>Hackathons</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0800660"/>
                  </a:ext>
                </a:extLst>
              </a:tr>
            </a:tbl>
          </a:graphicData>
        </a:graphic>
      </p:graphicFrame>
      <p:grpSp>
        <p:nvGrpSpPr>
          <p:cNvPr id="8" name="Group 7">
            <a:extLst>
              <a:ext uri="{FF2B5EF4-FFF2-40B4-BE49-F238E27FC236}">
                <a16:creationId xmlns:a16="http://schemas.microsoft.com/office/drawing/2014/main" id="{C175022D-ABAD-4868-9C57-27C95A17B543}"/>
              </a:ext>
            </a:extLst>
          </p:cNvPr>
          <p:cNvGrpSpPr/>
          <p:nvPr/>
        </p:nvGrpSpPr>
        <p:grpSpPr>
          <a:xfrm>
            <a:off x="8963696" y="1879135"/>
            <a:ext cx="2532896" cy="1013800"/>
            <a:chOff x="9554509" y="2080470"/>
            <a:chExt cx="2532896" cy="1013800"/>
          </a:xfrm>
        </p:grpSpPr>
        <p:pic>
          <p:nvPicPr>
            <p:cNvPr id="5" name="Picture 4">
              <a:extLst>
                <a:ext uri="{FF2B5EF4-FFF2-40B4-BE49-F238E27FC236}">
                  <a16:creationId xmlns:a16="http://schemas.microsoft.com/office/drawing/2014/main" id="{196889CB-C334-4232-90DE-E94973073E3C}"/>
                </a:ext>
              </a:extLst>
            </p:cNvPr>
            <p:cNvPicPr>
              <a:picLocks noChangeAspect="1"/>
            </p:cNvPicPr>
            <p:nvPr/>
          </p:nvPicPr>
          <p:blipFill>
            <a:blip r:embed="rId2"/>
            <a:stretch>
              <a:fillRect/>
            </a:stretch>
          </p:blipFill>
          <p:spPr>
            <a:xfrm>
              <a:off x="9554509" y="2080470"/>
              <a:ext cx="1804185" cy="1013800"/>
            </a:xfrm>
            <a:prstGeom prst="rect">
              <a:avLst/>
            </a:prstGeom>
          </p:spPr>
        </p:pic>
        <p:pic>
          <p:nvPicPr>
            <p:cNvPr id="6" name="Picture 5">
              <a:extLst>
                <a:ext uri="{FF2B5EF4-FFF2-40B4-BE49-F238E27FC236}">
                  <a16:creationId xmlns:a16="http://schemas.microsoft.com/office/drawing/2014/main" id="{E523F182-DB05-4A9B-AD85-EF860EB4BF3C}"/>
                </a:ext>
              </a:extLst>
            </p:cNvPr>
            <p:cNvPicPr>
              <a:picLocks noChangeAspect="1"/>
            </p:cNvPicPr>
            <p:nvPr/>
          </p:nvPicPr>
          <p:blipFill>
            <a:blip r:embed="rId3"/>
            <a:stretch>
              <a:fillRect/>
            </a:stretch>
          </p:blipFill>
          <p:spPr>
            <a:xfrm>
              <a:off x="11351156" y="2080470"/>
              <a:ext cx="736249" cy="1013800"/>
            </a:xfrm>
            <a:prstGeom prst="rect">
              <a:avLst/>
            </a:prstGeom>
          </p:spPr>
        </p:pic>
      </p:grpSp>
      <p:pic>
        <p:nvPicPr>
          <p:cNvPr id="7" name="Picture 6">
            <a:extLst>
              <a:ext uri="{FF2B5EF4-FFF2-40B4-BE49-F238E27FC236}">
                <a16:creationId xmlns:a16="http://schemas.microsoft.com/office/drawing/2014/main" id="{BA892A31-50EA-4ECE-95A6-FE697A483945}"/>
              </a:ext>
            </a:extLst>
          </p:cNvPr>
          <p:cNvPicPr>
            <a:picLocks noChangeAspect="1"/>
          </p:cNvPicPr>
          <p:nvPr/>
        </p:nvPicPr>
        <p:blipFill>
          <a:blip r:embed="rId4"/>
          <a:stretch>
            <a:fillRect/>
          </a:stretch>
        </p:blipFill>
        <p:spPr>
          <a:xfrm>
            <a:off x="8949930" y="3015641"/>
            <a:ext cx="2546662" cy="1526797"/>
          </a:xfrm>
          <a:prstGeom prst="rect">
            <a:avLst/>
          </a:prstGeom>
        </p:spPr>
      </p:pic>
      <p:pic>
        <p:nvPicPr>
          <p:cNvPr id="9" name="Picture 8">
            <a:extLst>
              <a:ext uri="{FF2B5EF4-FFF2-40B4-BE49-F238E27FC236}">
                <a16:creationId xmlns:a16="http://schemas.microsoft.com/office/drawing/2014/main" id="{893DF1F0-F05A-4D71-90E7-0CFA31C18758}"/>
              </a:ext>
            </a:extLst>
          </p:cNvPr>
          <p:cNvPicPr>
            <a:picLocks noChangeAspect="1"/>
          </p:cNvPicPr>
          <p:nvPr/>
        </p:nvPicPr>
        <p:blipFill>
          <a:blip r:embed="rId5"/>
          <a:stretch>
            <a:fillRect/>
          </a:stretch>
        </p:blipFill>
        <p:spPr>
          <a:xfrm>
            <a:off x="8741890" y="4629047"/>
            <a:ext cx="2985919" cy="1910222"/>
          </a:xfrm>
          <a:prstGeom prst="rect">
            <a:avLst/>
          </a:prstGeom>
        </p:spPr>
      </p:pic>
    </p:spTree>
    <p:extLst>
      <p:ext uri="{BB962C8B-B14F-4D97-AF65-F5344CB8AC3E}">
        <p14:creationId xmlns:p14="http://schemas.microsoft.com/office/powerpoint/2010/main" val="94893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76204"/>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34588" y="457200"/>
            <a:ext cx="7213600" cy="1121871"/>
          </a:xfrm>
        </p:spPr>
        <p:txBody>
          <a:bodyPr anchor="ctr">
            <a:normAutofit/>
          </a:bodyPr>
          <a:lstStyle/>
          <a:p>
            <a:pPr algn="ctr"/>
            <a:r>
              <a:rPr lang="en-US" b="1" dirty="0"/>
              <a:t>Strategy Plan of Action</a:t>
            </a: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468508518"/>
              </p:ext>
            </p:extLst>
          </p:nvPr>
        </p:nvGraphicFramePr>
        <p:xfrm>
          <a:off x="719571" y="1267691"/>
          <a:ext cx="6854248" cy="497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D47B48AB-4AEA-4202-9BDF-1CD574A9D211}"/>
              </a:ext>
            </a:extLst>
          </p:cNvPr>
          <p:cNvPicPr>
            <a:picLocks noChangeAspect="1"/>
          </p:cNvPicPr>
          <p:nvPr/>
        </p:nvPicPr>
        <p:blipFill>
          <a:blip r:embed="rId8"/>
          <a:stretch>
            <a:fillRect/>
          </a:stretch>
        </p:blipFill>
        <p:spPr>
          <a:xfrm>
            <a:off x="8651520" y="435817"/>
            <a:ext cx="2637148" cy="1606301"/>
          </a:xfrm>
          <a:prstGeom prst="rect">
            <a:avLst/>
          </a:prstGeom>
        </p:spPr>
      </p:pic>
      <p:pic>
        <p:nvPicPr>
          <p:cNvPr id="11" name="Picture 10">
            <a:extLst>
              <a:ext uri="{FF2B5EF4-FFF2-40B4-BE49-F238E27FC236}">
                <a16:creationId xmlns:a16="http://schemas.microsoft.com/office/drawing/2014/main" id="{76045679-65B9-441C-8A3D-1DFAE279EEC1}"/>
              </a:ext>
            </a:extLst>
          </p:cNvPr>
          <p:cNvPicPr>
            <a:picLocks noChangeAspect="1"/>
          </p:cNvPicPr>
          <p:nvPr/>
        </p:nvPicPr>
        <p:blipFill>
          <a:blip r:embed="rId9"/>
          <a:stretch>
            <a:fillRect/>
          </a:stretch>
        </p:blipFill>
        <p:spPr>
          <a:xfrm>
            <a:off x="8126715" y="2118312"/>
            <a:ext cx="1965241" cy="1447009"/>
          </a:xfrm>
          <a:prstGeom prst="rect">
            <a:avLst/>
          </a:prstGeom>
        </p:spPr>
      </p:pic>
      <p:pic>
        <p:nvPicPr>
          <p:cNvPr id="12" name="Picture 11">
            <a:extLst>
              <a:ext uri="{FF2B5EF4-FFF2-40B4-BE49-F238E27FC236}">
                <a16:creationId xmlns:a16="http://schemas.microsoft.com/office/drawing/2014/main" id="{E0444DA8-5038-413F-8543-54DE94587CAB}"/>
              </a:ext>
            </a:extLst>
          </p:cNvPr>
          <p:cNvPicPr>
            <a:picLocks noChangeAspect="1"/>
          </p:cNvPicPr>
          <p:nvPr/>
        </p:nvPicPr>
        <p:blipFill>
          <a:blip r:embed="rId10"/>
          <a:stretch>
            <a:fillRect/>
          </a:stretch>
        </p:blipFill>
        <p:spPr>
          <a:xfrm>
            <a:off x="8126715" y="4940560"/>
            <a:ext cx="3505753" cy="1543939"/>
          </a:xfrm>
          <a:prstGeom prst="rect">
            <a:avLst/>
          </a:prstGeom>
        </p:spPr>
      </p:pic>
      <p:pic>
        <p:nvPicPr>
          <p:cNvPr id="14" name="Picture 13">
            <a:extLst>
              <a:ext uri="{FF2B5EF4-FFF2-40B4-BE49-F238E27FC236}">
                <a16:creationId xmlns:a16="http://schemas.microsoft.com/office/drawing/2014/main" id="{FED968FC-CD7C-4EA5-9623-2CAB02018215}"/>
              </a:ext>
            </a:extLst>
          </p:cNvPr>
          <p:cNvPicPr>
            <a:picLocks noChangeAspect="1"/>
          </p:cNvPicPr>
          <p:nvPr/>
        </p:nvPicPr>
        <p:blipFill>
          <a:blip r:embed="rId11"/>
          <a:stretch>
            <a:fillRect/>
          </a:stretch>
        </p:blipFill>
        <p:spPr>
          <a:xfrm>
            <a:off x="10276939" y="2118312"/>
            <a:ext cx="1789822" cy="1447009"/>
          </a:xfrm>
          <a:prstGeom prst="rect">
            <a:avLst/>
          </a:prstGeom>
        </p:spPr>
      </p:pic>
      <p:pic>
        <p:nvPicPr>
          <p:cNvPr id="19" name="Picture 18">
            <a:extLst>
              <a:ext uri="{FF2B5EF4-FFF2-40B4-BE49-F238E27FC236}">
                <a16:creationId xmlns:a16="http://schemas.microsoft.com/office/drawing/2014/main" id="{79261FD4-2A3F-4B3A-8990-07DE31EDECF5}"/>
              </a:ext>
            </a:extLst>
          </p:cNvPr>
          <p:cNvPicPr>
            <a:picLocks noChangeAspect="1"/>
          </p:cNvPicPr>
          <p:nvPr/>
        </p:nvPicPr>
        <p:blipFill>
          <a:blip r:embed="rId12"/>
          <a:stretch>
            <a:fillRect/>
          </a:stretch>
        </p:blipFill>
        <p:spPr>
          <a:xfrm flipH="1">
            <a:off x="8173050" y="3752071"/>
            <a:ext cx="1797044" cy="1001738"/>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BC12AA-1C15-4500-BC9C-8EE83A441DE9}">
  <ds:schemaRefs>
    <ds:schemaRef ds:uri="http://purl.org/dc/terms/"/>
    <ds:schemaRef ds:uri="http://purl.org/dc/elements/1.1/"/>
    <ds:schemaRef ds:uri="http://www.w3.org/XML/1998/namespace"/>
    <ds:schemaRef ds:uri="16c05727-aa75-4e4a-9b5f-8a80a1165891"/>
    <ds:schemaRef ds:uri="http://schemas.microsoft.com/office/2006/documentManagement/types"/>
    <ds:schemaRef ds:uri="71af3243-3dd4-4a8d-8c0d-dd76da1f02a5"/>
    <ds:schemaRef ds:uri="http://schemas.microsoft.com/office/2006/metadata/properties"/>
    <ds:schemaRef ds:uri="http://schemas.openxmlformats.org/package/2006/metadata/core-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639</Words>
  <Application>Microsoft Office PowerPoint</Application>
  <PresentationFormat>Widescreen</PresentationFormat>
  <Paragraphs>106</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Comic Sans MS</vt:lpstr>
      <vt:lpstr>Gill Sans MT</vt:lpstr>
      <vt:lpstr>Symbol</vt:lpstr>
      <vt:lpstr>Wingdings 2</vt:lpstr>
      <vt:lpstr>Dividend</vt:lpstr>
      <vt:lpstr>Saving a Canadian Icon</vt:lpstr>
      <vt:lpstr>Introduction</vt:lpstr>
      <vt:lpstr>Strategy Statement</vt:lpstr>
      <vt:lpstr>PowerPoint Presentation</vt:lpstr>
      <vt:lpstr>  Preliminary Analysis - I </vt:lpstr>
      <vt:lpstr>  Preliminary Analysis - II </vt:lpstr>
      <vt:lpstr>  Preliminary Analysis - III </vt:lpstr>
      <vt:lpstr>Anticipated Obstacles</vt:lpstr>
      <vt:lpstr>Strategy Plan of Action</vt:lpstr>
      <vt:lpstr>Who can support BlackBerry?</vt:lpstr>
      <vt:lpstr>How can BlackBerry evaluate their progress?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2019-03-22T23:06:49Z</dcterms:created>
  <dcterms:modified xsi:type="dcterms:W3CDTF">2019-03-23T02:39:59Z</dcterms:modified>
</cp:coreProperties>
</file>